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57" r:id="rId2"/>
    <p:sldId id="269" r:id="rId3"/>
    <p:sldId id="270" r:id="rId4"/>
    <p:sldId id="271" r:id="rId5"/>
    <p:sldId id="272" r:id="rId6"/>
    <p:sldId id="273" r:id="rId7"/>
    <p:sldId id="274" r:id="rId8"/>
    <p:sldId id="275" r:id="rId9"/>
    <p:sldId id="276" r:id="rId10"/>
    <p:sldId id="277" r:id="rId11"/>
    <p:sldId id="278" r:id="rId12"/>
    <p:sldId id="279" r:id="rId13"/>
    <p:sldId id="282" r:id="rId14"/>
    <p:sldId id="283" r:id="rId15"/>
    <p:sldId id="284" r:id="rId16"/>
    <p:sldId id="285" r:id="rId17"/>
    <p:sldId id="286" r:id="rId18"/>
    <p:sldId id="303" r:id="rId19"/>
    <p:sldId id="304" r:id="rId20"/>
    <p:sldId id="305" r:id="rId21"/>
    <p:sldId id="30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302" r:id="rId35"/>
    <p:sldId id="299" r:id="rId36"/>
    <p:sldId id="300" r:id="rId37"/>
    <p:sldId id="301" r:id="rId38"/>
    <p:sldId id="264" r:id="rId39"/>
    <p:sldId id="265" r:id="rId40"/>
    <p:sldId id="266" r:id="rId41"/>
    <p:sldId id="267" r:id="rId42"/>
    <p:sldId id="268" r:id="rId43"/>
    <p:sldId id="259" r:id="rId44"/>
    <p:sldId id="263" r:id="rId45"/>
    <p:sldId id="262" r:id="rId46"/>
    <p:sldId id="261" r:id="rId47"/>
    <p:sldId id="260" r:id="rId48"/>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89908" autoAdjust="0"/>
  </p:normalViewPr>
  <p:slideViewPr>
    <p:cSldViewPr snapToGrid="0">
      <p:cViewPr varScale="1">
        <p:scale>
          <a:sx n="62" d="100"/>
          <a:sy n="62" d="100"/>
        </p:scale>
        <p:origin x="1364"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5025BF-C856-42C9-9D3F-5E586B598F4A}" type="datetimeFigureOut">
              <a:rPr lang="zh-TW" altLang="en-US" smtClean="0"/>
              <a:t>2021/11/16</a:t>
            </a:fld>
            <a:endParaRPr lang="zh-TW" altLang="en-US"/>
          </a:p>
        </p:txBody>
      </p:sp>
      <p:sp>
        <p:nvSpPr>
          <p:cNvPr id="4" name="投影片圖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BBE819-0C75-4F28-B3D3-FEF9DA93A9B9}" type="slidenum">
              <a:rPr lang="zh-TW" altLang="en-US" smtClean="0"/>
              <a:t>‹#›</a:t>
            </a:fld>
            <a:endParaRPr lang="zh-TW" altLang="en-US"/>
          </a:p>
        </p:txBody>
      </p:sp>
    </p:spTree>
    <p:extLst>
      <p:ext uri="{BB962C8B-B14F-4D97-AF65-F5344CB8AC3E}">
        <p14:creationId xmlns:p14="http://schemas.microsoft.com/office/powerpoint/2010/main" val="1737607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smtClean="0"/>
              <a:t>Illusrated</a:t>
            </a:r>
            <a:r>
              <a:rPr lang="en-US" altLang="zh-TW" dirty="0" smtClean="0"/>
              <a:t> by Bobby </a:t>
            </a:r>
            <a:r>
              <a:rPr lang="en-US" altLang="zh-TW" dirty="0" err="1" smtClean="0"/>
              <a:t>Gombert</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4B89E-401C-4746-9367-840DEDD33B26}"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464171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希望觀眾體認科學是什麼</a:t>
            </a:r>
            <a:r>
              <a:rPr lang="en-US" altLang="zh-TW" dirty="0" smtClean="0"/>
              <a:t>?</a:t>
            </a:r>
            <a:r>
              <a:rPr lang="zh-TW" altLang="en-US" dirty="0" smtClean="0"/>
              <a:t> </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92092C-F552-4B9E-BA97-739615BD0A36}"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547658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A790C-DC5D-423B-B6B8-76B7B0DCCB66}"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584221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F10D57-B02D-4B3B-BAC2-127DF7499800}"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960722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冬季大三角，由底下最亮的</a:t>
            </a:r>
            <a:r>
              <a:rPr lang="en-US" altLang="zh-TW" sz="1200" b="0" i="0" kern="1200" dirty="0" smtClean="0">
                <a:solidFill>
                  <a:schemeClr val="tx1"/>
                </a:solidFill>
                <a:effectLst/>
                <a:latin typeface="+mn-lt"/>
                <a:ea typeface="+mn-ea"/>
                <a:cs typeface="+mn-cs"/>
              </a:rPr>
              <a:t>Sirius</a:t>
            </a:r>
            <a:r>
              <a:rPr lang="zh-TW" altLang="en-US" sz="1200" b="0" i="0" kern="1200" dirty="0" smtClean="0">
                <a:solidFill>
                  <a:schemeClr val="tx1"/>
                </a:solidFill>
                <a:effectLst/>
                <a:latin typeface="+mn-lt"/>
                <a:ea typeface="+mn-ea"/>
                <a:cs typeface="+mn-cs"/>
              </a:rPr>
              <a:t>（天狼）、左上的</a:t>
            </a:r>
            <a:r>
              <a:rPr lang="en-US" altLang="zh-TW" sz="1200" b="0" i="0" kern="1200" dirty="0" err="1" smtClean="0">
                <a:solidFill>
                  <a:schemeClr val="tx1"/>
                </a:solidFill>
                <a:effectLst/>
                <a:latin typeface="+mn-lt"/>
                <a:ea typeface="+mn-ea"/>
                <a:cs typeface="+mn-cs"/>
              </a:rPr>
              <a:t>Procyon</a:t>
            </a:r>
            <a:r>
              <a:rPr lang="zh-TW" altLang="en-US" sz="1200" b="0" i="0" kern="1200" dirty="0" smtClean="0">
                <a:solidFill>
                  <a:schemeClr val="tx1"/>
                </a:solidFill>
                <a:effectLst/>
                <a:latin typeface="+mn-lt"/>
                <a:ea typeface="+mn-ea"/>
                <a:cs typeface="+mn-cs"/>
              </a:rPr>
              <a:t>（南河三）和右上的</a:t>
            </a:r>
            <a:r>
              <a:rPr lang="en-US" altLang="zh-TW" sz="1200" b="0" i="0" kern="1200" dirty="0" smtClean="0">
                <a:solidFill>
                  <a:schemeClr val="tx1"/>
                </a:solidFill>
                <a:effectLst/>
                <a:latin typeface="+mn-lt"/>
                <a:ea typeface="+mn-ea"/>
                <a:cs typeface="+mn-cs"/>
              </a:rPr>
              <a:t>Betelgeuse</a:t>
            </a:r>
            <a:r>
              <a:rPr lang="zh-TW" altLang="en-US" sz="1200" b="0" i="0" kern="1200" dirty="0" smtClean="0">
                <a:solidFill>
                  <a:schemeClr val="tx1"/>
                </a:solidFill>
                <a:effectLst/>
                <a:latin typeface="+mn-lt"/>
                <a:ea typeface="+mn-ea"/>
                <a:cs typeface="+mn-cs"/>
              </a:rPr>
              <a:t>（参宿四）</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D50EB-267C-454A-8216-A0897BEAB4D3}"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266892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smtClean="0">
                <a:solidFill>
                  <a:schemeClr val="tx1"/>
                </a:solidFill>
                <a:effectLst/>
                <a:latin typeface="+mn-lt"/>
                <a:ea typeface="+mn-ea"/>
                <a:cs typeface="+mn-cs"/>
              </a:rPr>
              <a:t>Orbit of Sirius </a:t>
            </a:r>
            <a:r>
              <a:rPr lang="en-US" altLang="zh-TW" sz="1200" b="0" i="1" kern="1200" dirty="0" smtClean="0">
                <a:solidFill>
                  <a:schemeClr val="tx1"/>
                </a:solidFill>
                <a:effectLst/>
                <a:latin typeface="+mn-lt"/>
                <a:ea typeface="+mn-ea"/>
                <a:cs typeface="+mn-cs"/>
              </a:rPr>
              <a:t>B</a:t>
            </a:r>
            <a:r>
              <a:rPr lang="en-US" altLang="zh-TW" sz="1200" b="0" i="0" kern="1200" dirty="0" smtClean="0">
                <a:solidFill>
                  <a:schemeClr val="tx1"/>
                </a:solidFill>
                <a:effectLst/>
                <a:latin typeface="+mn-lt"/>
                <a:ea typeface="+mn-ea"/>
                <a:cs typeface="+mn-cs"/>
              </a:rPr>
              <a:t> with respect to Sirius </a:t>
            </a:r>
            <a:r>
              <a:rPr lang="en-US" altLang="zh-TW" sz="1200" b="0" i="1" kern="1200" dirty="0" smtClean="0">
                <a:solidFill>
                  <a:schemeClr val="tx1"/>
                </a:solidFill>
                <a:effectLst/>
                <a:latin typeface="+mn-lt"/>
                <a:ea typeface="+mn-ea"/>
                <a:cs typeface="+mn-cs"/>
              </a:rPr>
              <a:t>A</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 </a:t>
            </a:r>
            <a:r>
              <a:rPr lang="en-US" altLang="zh-TW" sz="1200" b="0" i="0" kern="1200" dirty="0" smtClean="0">
                <a:solidFill>
                  <a:schemeClr val="tx1"/>
                </a:solidFill>
                <a:effectLst/>
                <a:latin typeface="+mn-lt"/>
                <a:ea typeface="+mn-ea"/>
                <a:cs typeface="+mn-cs"/>
              </a:rPr>
              <a:t>[Feynman Lectures on Physics Vol. 1 Chap 7 Fig. 7–7.]</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D50EB-267C-454A-8216-A0897BEAB4D3}" type="slidenum">
              <a:rPr kumimoji="0" lang="zh-TW" altLang="en-US"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493902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From the information in the graph alone, describe the relationship between the diameter of a molecule and its movement through a membrane. </a:t>
            </a:r>
            <a:endParaRPr kumimoji="0" lang="zh-TW" alt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endParaRPr lang="zh-TW" altLang="en-US" dirty="0"/>
          </a:p>
        </p:txBody>
      </p:sp>
      <p:sp>
        <p:nvSpPr>
          <p:cNvPr id="4" name="投影片編號版面配置區 3"/>
          <p:cNvSpPr>
            <a:spLocks noGrp="1"/>
          </p:cNvSpPr>
          <p:nvPr>
            <p:ph type="sldNum" sz="quarter" idx="10"/>
          </p:nvPr>
        </p:nvSpPr>
        <p:spPr/>
        <p:txBody>
          <a:bodyPr/>
          <a:lstStyle/>
          <a:p>
            <a:fld id="{89CA790C-DC5D-423B-B6B8-76B7B0DCCB66}" type="slidenum">
              <a:rPr lang="zh-TW" altLang="en-US" smtClean="0"/>
              <a:pPr/>
              <a:t>34</a:t>
            </a:fld>
            <a:endParaRPr lang="zh-TW" altLang="en-US"/>
          </a:p>
        </p:txBody>
      </p:sp>
    </p:spTree>
    <p:extLst>
      <p:ext uri="{BB962C8B-B14F-4D97-AF65-F5344CB8AC3E}">
        <p14:creationId xmlns:p14="http://schemas.microsoft.com/office/powerpoint/2010/main" val="3314181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EC8BDF3C-E357-4602-9CBE-F33660BB5F1B}" type="datetimeFigureOut">
              <a:rPr lang="zh-TW" altLang="en-US" smtClean="0"/>
              <a:t>2021/11/16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0C50898-0F0C-4FC2-B8A8-CBFAC408E610}" type="slidenum">
              <a:rPr lang="zh-TW" altLang="en-US" smtClean="0"/>
              <a:t>‹#›</a:t>
            </a:fld>
            <a:endParaRPr lang="zh-TW" altLang="en-US"/>
          </a:p>
        </p:txBody>
      </p:sp>
    </p:spTree>
    <p:extLst>
      <p:ext uri="{BB962C8B-B14F-4D97-AF65-F5344CB8AC3E}">
        <p14:creationId xmlns:p14="http://schemas.microsoft.com/office/powerpoint/2010/main" val="3195165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EC8BDF3C-E357-4602-9CBE-F33660BB5F1B}" type="datetimeFigureOut">
              <a:rPr lang="zh-TW" altLang="en-US" smtClean="0"/>
              <a:t>2021/11/16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0C50898-0F0C-4FC2-B8A8-CBFAC408E610}" type="slidenum">
              <a:rPr lang="zh-TW" altLang="en-US" smtClean="0"/>
              <a:t>‹#›</a:t>
            </a:fld>
            <a:endParaRPr lang="zh-TW" altLang="en-US"/>
          </a:p>
        </p:txBody>
      </p:sp>
    </p:spTree>
    <p:extLst>
      <p:ext uri="{BB962C8B-B14F-4D97-AF65-F5344CB8AC3E}">
        <p14:creationId xmlns:p14="http://schemas.microsoft.com/office/powerpoint/2010/main" val="453715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EC8BDF3C-E357-4602-9CBE-F33660BB5F1B}" type="datetimeFigureOut">
              <a:rPr lang="zh-TW" altLang="en-US" smtClean="0"/>
              <a:t>2021/11/16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0C50898-0F0C-4FC2-B8A8-CBFAC408E610}" type="slidenum">
              <a:rPr lang="zh-TW" altLang="en-US" smtClean="0"/>
              <a:t>‹#›</a:t>
            </a:fld>
            <a:endParaRPr lang="zh-TW" altLang="en-US"/>
          </a:p>
        </p:txBody>
      </p:sp>
    </p:spTree>
    <p:extLst>
      <p:ext uri="{BB962C8B-B14F-4D97-AF65-F5344CB8AC3E}">
        <p14:creationId xmlns:p14="http://schemas.microsoft.com/office/powerpoint/2010/main" val="1604457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EC8BDF3C-E357-4602-9CBE-F33660BB5F1B}" type="datetimeFigureOut">
              <a:rPr lang="zh-TW" altLang="en-US" smtClean="0"/>
              <a:t>2021/11/16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0C50898-0F0C-4FC2-B8A8-CBFAC408E610}" type="slidenum">
              <a:rPr lang="zh-TW" altLang="en-US" smtClean="0"/>
              <a:t>‹#›</a:t>
            </a:fld>
            <a:endParaRPr lang="zh-TW" altLang="en-US"/>
          </a:p>
        </p:txBody>
      </p:sp>
    </p:spTree>
    <p:extLst>
      <p:ext uri="{BB962C8B-B14F-4D97-AF65-F5344CB8AC3E}">
        <p14:creationId xmlns:p14="http://schemas.microsoft.com/office/powerpoint/2010/main" val="3602033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EC8BDF3C-E357-4602-9CBE-F33660BB5F1B}" type="datetimeFigureOut">
              <a:rPr lang="zh-TW" altLang="en-US" smtClean="0"/>
              <a:t>2021/11/16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0C50898-0F0C-4FC2-B8A8-CBFAC408E610}" type="slidenum">
              <a:rPr lang="zh-TW" altLang="en-US" smtClean="0"/>
              <a:t>‹#›</a:t>
            </a:fld>
            <a:endParaRPr lang="zh-TW" altLang="en-US"/>
          </a:p>
        </p:txBody>
      </p:sp>
    </p:spTree>
    <p:extLst>
      <p:ext uri="{BB962C8B-B14F-4D97-AF65-F5344CB8AC3E}">
        <p14:creationId xmlns:p14="http://schemas.microsoft.com/office/powerpoint/2010/main" val="895447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EC8BDF3C-E357-4602-9CBE-F33660BB5F1B}" type="datetimeFigureOut">
              <a:rPr lang="zh-TW" altLang="en-US" smtClean="0"/>
              <a:t>2021/11/16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E0C50898-0F0C-4FC2-B8A8-CBFAC408E610}" type="slidenum">
              <a:rPr lang="zh-TW" altLang="en-US" smtClean="0"/>
              <a:t>‹#›</a:t>
            </a:fld>
            <a:endParaRPr lang="zh-TW" altLang="en-US"/>
          </a:p>
        </p:txBody>
      </p:sp>
    </p:spTree>
    <p:extLst>
      <p:ext uri="{BB962C8B-B14F-4D97-AF65-F5344CB8AC3E}">
        <p14:creationId xmlns:p14="http://schemas.microsoft.com/office/powerpoint/2010/main" val="2840787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EC8BDF3C-E357-4602-9CBE-F33660BB5F1B}" type="datetimeFigureOut">
              <a:rPr lang="zh-TW" altLang="en-US" smtClean="0"/>
              <a:t>2021/11/16</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E0C50898-0F0C-4FC2-B8A8-CBFAC408E610}" type="slidenum">
              <a:rPr lang="zh-TW" altLang="en-US" smtClean="0"/>
              <a:t>‹#›</a:t>
            </a:fld>
            <a:endParaRPr lang="zh-TW" altLang="en-US"/>
          </a:p>
        </p:txBody>
      </p:sp>
    </p:spTree>
    <p:extLst>
      <p:ext uri="{BB962C8B-B14F-4D97-AF65-F5344CB8AC3E}">
        <p14:creationId xmlns:p14="http://schemas.microsoft.com/office/powerpoint/2010/main" val="2361376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EC8BDF3C-E357-4602-9CBE-F33660BB5F1B}" type="datetimeFigureOut">
              <a:rPr lang="zh-TW" altLang="en-US" smtClean="0"/>
              <a:t>2021/11/16</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E0C50898-0F0C-4FC2-B8A8-CBFAC408E610}" type="slidenum">
              <a:rPr lang="zh-TW" altLang="en-US" smtClean="0"/>
              <a:t>‹#›</a:t>
            </a:fld>
            <a:endParaRPr lang="zh-TW" altLang="en-US"/>
          </a:p>
        </p:txBody>
      </p:sp>
    </p:spTree>
    <p:extLst>
      <p:ext uri="{BB962C8B-B14F-4D97-AF65-F5344CB8AC3E}">
        <p14:creationId xmlns:p14="http://schemas.microsoft.com/office/powerpoint/2010/main" val="3266977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8BDF3C-E357-4602-9CBE-F33660BB5F1B}" type="datetimeFigureOut">
              <a:rPr lang="zh-TW" altLang="en-US" smtClean="0"/>
              <a:t>2021/11/16</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E0C50898-0F0C-4FC2-B8A8-CBFAC408E610}" type="slidenum">
              <a:rPr lang="zh-TW" altLang="en-US" smtClean="0"/>
              <a:t>‹#›</a:t>
            </a:fld>
            <a:endParaRPr lang="zh-TW" altLang="en-US"/>
          </a:p>
        </p:txBody>
      </p:sp>
    </p:spTree>
    <p:extLst>
      <p:ext uri="{BB962C8B-B14F-4D97-AF65-F5344CB8AC3E}">
        <p14:creationId xmlns:p14="http://schemas.microsoft.com/office/powerpoint/2010/main" val="1486678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EC8BDF3C-E357-4602-9CBE-F33660BB5F1B}" type="datetimeFigureOut">
              <a:rPr lang="zh-TW" altLang="en-US" smtClean="0"/>
              <a:t>2021/11/16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E0C50898-0F0C-4FC2-B8A8-CBFAC408E610}" type="slidenum">
              <a:rPr lang="zh-TW" altLang="en-US" smtClean="0"/>
              <a:t>‹#›</a:t>
            </a:fld>
            <a:endParaRPr lang="zh-TW" altLang="en-US"/>
          </a:p>
        </p:txBody>
      </p:sp>
    </p:spTree>
    <p:extLst>
      <p:ext uri="{BB962C8B-B14F-4D97-AF65-F5344CB8AC3E}">
        <p14:creationId xmlns:p14="http://schemas.microsoft.com/office/powerpoint/2010/main" val="1098275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EC8BDF3C-E357-4602-9CBE-F33660BB5F1B}" type="datetimeFigureOut">
              <a:rPr lang="zh-TW" altLang="en-US" smtClean="0"/>
              <a:t>2021/11/16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E0C50898-0F0C-4FC2-B8A8-CBFAC408E610}" type="slidenum">
              <a:rPr lang="zh-TW" altLang="en-US" smtClean="0"/>
              <a:t>‹#›</a:t>
            </a:fld>
            <a:endParaRPr lang="zh-TW" altLang="en-US"/>
          </a:p>
        </p:txBody>
      </p:sp>
    </p:spTree>
    <p:extLst>
      <p:ext uri="{BB962C8B-B14F-4D97-AF65-F5344CB8AC3E}">
        <p14:creationId xmlns:p14="http://schemas.microsoft.com/office/powerpoint/2010/main" val="1757815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8BDF3C-E357-4602-9CBE-F33660BB5F1B}" type="datetimeFigureOut">
              <a:rPr lang="zh-TW" altLang="en-US" smtClean="0"/>
              <a:t>2021/11/16</a:t>
            </a:fld>
            <a:endParaRPr lang="zh-TW"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C50898-0F0C-4FC2-B8A8-CBFAC408E610}" type="slidenum">
              <a:rPr lang="zh-TW" altLang="en-US" smtClean="0"/>
              <a:t>‹#›</a:t>
            </a:fld>
            <a:endParaRPr lang="zh-TW" altLang="en-US"/>
          </a:p>
        </p:txBody>
      </p:sp>
    </p:spTree>
    <p:extLst>
      <p:ext uri="{BB962C8B-B14F-4D97-AF65-F5344CB8AC3E}">
        <p14:creationId xmlns:p14="http://schemas.microsoft.com/office/powerpoint/2010/main" val="676543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1.jpeg"/><Relationship Id="rId7"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標題 2"/>
          <p:cNvSpPr>
            <a:spLocks noGrp="1"/>
          </p:cNvSpPr>
          <p:nvPr>
            <p:ph type="subTitle" idx="1"/>
          </p:nvPr>
        </p:nvSpPr>
        <p:spPr>
          <a:xfrm>
            <a:off x="2591326" y="3890262"/>
            <a:ext cx="3950644" cy="481909"/>
          </a:xfrm>
        </p:spPr>
        <p:txBody>
          <a:bodyPr>
            <a:noAutofit/>
          </a:bodyPr>
          <a:lstStyle/>
          <a:p>
            <a:r>
              <a:rPr lang="en-US" altLang="zh-TW">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Chen, Yu </a:t>
            </a:r>
            <a:r>
              <a:rPr lang="en-US" altLang="zh-TW" smtClean="0">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Lim </a:t>
            </a:r>
            <a:r>
              <a:rPr lang="zh-TW" altLang="en-US" smtClean="0">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陳育霖</a:t>
            </a:r>
            <a:endParaRPr lang="en-US" altLang="zh-TW">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endParaRPr>
          </a:p>
          <a:p>
            <a:endParaRPr lang="en-US" altLang="zh-TW" dirty="0" smtClean="0">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2" name="矩形 11"/>
          <p:cNvSpPr/>
          <p:nvPr/>
        </p:nvSpPr>
        <p:spPr>
          <a:xfrm>
            <a:off x="0" y="6381328"/>
            <a:ext cx="9144000" cy="47667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TW" sz="2800" dirty="0" smtClean="0">
                <a:solidFill>
                  <a:schemeClr val="bg1"/>
                </a:solidFill>
                <a:latin typeface="Arial" panose="020B0604020202020204" pitchFamily="34" charset="0"/>
                <a:cs typeface="Arial" panose="020B0604020202020204" pitchFamily="34" charset="0"/>
              </a:rPr>
              <a:t>Department of </a:t>
            </a:r>
            <a:r>
              <a:rPr lang="en-US" altLang="zh-TW" sz="2800" dirty="0">
                <a:solidFill>
                  <a:schemeClr val="bg1"/>
                </a:solidFill>
                <a:latin typeface="Arial" panose="020B0604020202020204" pitchFamily="34" charset="0"/>
                <a:cs typeface="Arial" panose="020B0604020202020204" pitchFamily="34" charset="0"/>
              </a:rPr>
              <a:t>Physics </a:t>
            </a:r>
            <a:r>
              <a:rPr lang="en-US" altLang="zh-TW" sz="2800" dirty="0" smtClean="0">
                <a:solidFill>
                  <a:schemeClr val="bg1"/>
                </a:solidFill>
                <a:latin typeface="Arial" panose="020B0604020202020204" pitchFamily="34" charset="0"/>
                <a:cs typeface="Arial" panose="020B0604020202020204" pitchFamily="34" charset="0"/>
              </a:rPr>
              <a:t> </a:t>
            </a:r>
            <a:endParaRPr lang="zh-TW" altLang="en-US" sz="2800" dirty="0">
              <a:solidFill>
                <a:schemeClr val="bg1"/>
              </a:solidFill>
              <a:latin typeface="Arial" panose="020B0604020202020204" pitchFamily="34" charset="0"/>
              <a:cs typeface="Arial" panose="020B0604020202020204" pitchFamily="34" charset="0"/>
            </a:endParaRPr>
          </a:p>
        </p:txBody>
      </p:sp>
      <p:pic>
        <p:nvPicPr>
          <p:cNvPr id="13" name="圖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901" y="439483"/>
            <a:ext cx="4440132" cy="763724"/>
          </a:xfrm>
          <a:prstGeom prst="rect">
            <a:avLst/>
          </a:prstGeom>
        </p:spPr>
      </p:pic>
      <p:pic>
        <p:nvPicPr>
          <p:cNvPr id="15" name="圖片 14"/>
          <p:cNvPicPr>
            <a:picLocks noChangeAspect="1"/>
          </p:cNvPicPr>
          <p:nvPr/>
        </p:nvPicPr>
        <p:blipFill rotWithShape="1">
          <a:blip r:embed="rId3"/>
          <a:srcRect l="28572" t="34095" r="35714" b="27756"/>
          <a:stretch/>
        </p:blipFill>
        <p:spPr>
          <a:xfrm>
            <a:off x="3626736" y="5126333"/>
            <a:ext cx="1879825" cy="1254995"/>
          </a:xfrm>
          <a:prstGeom prst="rect">
            <a:avLst/>
          </a:prstGeom>
        </p:spPr>
      </p:pic>
      <p:sp>
        <p:nvSpPr>
          <p:cNvPr id="9" name="標題 1"/>
          <p:cNvSpPr>
            <a:spLocks noGrp="1"/>
          </p:cNvSpPr>
          <p:nvPr>
            <p:ph type="ctrTitle"/>
          </p:nvPr>
        </p:nvSpPr>
        <p:spPr>
          <a:xfrm>
            <a:off x="1226386" y="2174488"/>
            <a:ext cx="7037294" cy="1295622"/>
          </a:xfrm>
        </p:spPr>
        <p:txBody>
          <a:bodyPr>
            <a:normAutofit fontScale="90000"/>
          </a:bodyPr>
          <a:lstStyle/>
          <a:p>
            <a:r>
              <a:rPr lang="zh-TW" altLang="en-US" sz="7300" b="1" dirty="0">
                <a:solidFill>
                  <a:srgbClr val="0070C0"/>
                </a:solidFill>
                <a:latin typeface="Arial" panose="020B0604020202020204" pitchFamily="34" charset="0"/>
                <a:ea typeface="微軟正黑體" panose="020B0604030504040204" pitchFamily="34" charset="-120"/>
                <a:cs typeface="Arial" panose="020B0604020202020204" pitchFamily="34" charset="0"/>
              </a:rPr>
              <a:t>現代科學家的</a:t>
            </a:r>
            <a:r>
              <a:rPr lang="zh-TW" altLang="en-US" sz="7300" b="1" dirty="0" smtClean="0">
                <a:solidFill>
                  <a:srgbClr val="0070C0"/>
                </a:solidFill>
                <a:latin typeface="Arial" panose="020B0604020202020204" pitchFamily="34" charset="0"/>
                <a:ea typeface="微軟正黑體" panose="020B0604030504040204" pitchFamily="34" charset="-120"/>
                <a:cs typeface="Arial" panose="020B0604020202020204" pitchFamily="34" charset="0"/>
              </a:rPr>
              <a:t>日常</a:t>
            </a:r>
            <a:r>
              <a:rPr lang="en-US" altLang="zh-TW" sz="7300" b="1" dirty="0" smtClean="0">
                <a:solidFill>
                  <a:srgbClr val="0070C0"/>
                </a:solidFill>
                <a:latin typeface="Arial" panose="020B0604020202020204" pitchFamily="34" charset="0"/>
                <a:ea typeface="微軟正黑體" panose="020B0604030504040204" pitchFamily="34" charset="-120"/>
                <a:cs typeface="Arial" panose="020B0604020202020204" pitchFamily="34" charset="0"/>
              </a:rPr>
              <a:t/>
            </a:r>
            <a:br>
              <a:rPr lang="en-US" altLang="zh-TW" sz="7300" b="1" dirty="0" smtClean="0">
                <a:solidFill>
                  <a:srgbClr val="0070C0"/>
                </a:solidFill>
                <a:latin typeface="Arial" panose="020B0604020202020204" pitchFamily="34" charset="0"/>
                <a:ea typeface="微軟正黑體" panose="020B0604030504040204" pitchFamily="34" charset="-120"/>
                <a:cs typeface="Arial" panose="020B0604020202020204" pitchFamily="34" charset="0"/>
              </a:rPr>
            </a:br>
            <a:r>
              <a:rPr lang="zh-TW" altLang="en-US" sz="4000" b="1" dirty="0" smtClean="0">
                <a:latin typeface="Arial" panose="020B0604020202020204" pitchFamily="34" charset="0"/>
                <a:ea typeface="微軟正黑體" panose="020B0604030504040204" pitchFamily="34" charset="-120"/>
                <a:cs typeface="Arial" panose="020B0604020202020204" pitchFamily="34" charset="0"/>
              </a:rPr>
              <a:t>穿梭</a:t>
            </a:r>
            <a:r>
              <a:rPr lang="zh-TW" altLang="en-US" sz="4000" b="1" dirty="0">
                <a:latin typeface="Arial" panose="020B0604020202020204" pitchFamily="34" charset="0"/>
                <a:ea typeface="微軟正黑體" panose="020B0604030504040204" pitchFamily="34" charset="-120"/>
                <a:cs typeface="Arial" panose="020B0604020202020204" pitchFamily="34" charset="0"/>
              </a:rPr>
              <a:t>現實與程式碼的探究與實作</a:t>
            </a:r>
            <a:endParaRPr lang="zh-TW" altLang="en-US" sz="4000" b="1" dirty="0">
              <a:latin typeface="Arial" panose="020B0604020202020204" pitchFamily="34" charset="0"/>
              <a:ea typeface="微軟正黑體" panose="020B0604030504040204" pitchFamily="34" charset="-120"/>
              <a:cs typeface="Arial" panose="020B0604020202020204" pitchFamily="34" charset="0"/>
            </a:endParaRPr>
          </a:p>
        </p:txBody>
      </p:sp>
      <p:sp>
        <p:nvSpPr>
          <p:cNvPr id="7" name="副標題 2"/>
          <p:cNvSpPr txBox="1">
            <a:spLocks/>
          </p:cNvSpPr>
          <p:nvPr/>
        </p:nvSpPr>
        <p:spPr>
          <a:xfrm>
            <a:off x="1971541" y="4312980"/>
            <a:ext cx="5190214" cy="83227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sz="2200">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Department of Physics </a:t>
            </a:r>
            <a:endParaRPr lang="en-US" altLang="zh-TW" sz="2200" dirty="0" smtClean="0">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endParaRPr>
          </a:p>
          <a:p>
            <a:r>
              <a:rPr lang="en-US" altLang="zh-TW" sz="2200" smtClean="0">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College of Teacher Education</a:t>
            </a:r>
            <a:endParaRPr lang="en-US" altLang="zh-TW" sz="2200" dirty="0">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17328359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solidFill>
                  <a:srgbClr val="0070C0"/>
                </a:solidFill>
                <a:latin typeface="微軟正黑體" panose="020B0604030504040204" pitchFamily="34" charset="-120"/>
                <a:ea typeface="微軟正黑體" panose="020B0604030504040204" pitchFamily="34" charset="-120"/>
              </a:rPr>
              <a:t>一寸長，一寸強</a:t>
            </a:r>
            <a:endParaRPr lang="zh-TW" altLang="en-US" b="1" dirty="0">
              <a:solidFill>
                <a:srgbClr val="0070C0"/>
              </a:solidFill>
              <a:latin typeface="微軟正黑體" panose="020B0604030504040204" pitchFamily="34" charset="-120"/>
              <a:ea typeface="微軟正黑體" panose="020B0604030504040204" pitchFamily="34" charset="-120"/>
            </a:endParaRPr>
          </a:p>
        </p:txBody>
      </p:sp>
      <p:pic>
        <p:nvPicPr>
          <p:cNvPr id="2050" name="Picture 2" descr="https://thumbs.dreamstime.com/z/none-6752538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5770"/>
          <a:stretch/>
        </p:blipFill>
        <p:spPr bwMode="auto">
          <a:xfrm>
            <a:off x="2339752" y="1704844"/>
            <a:ext cx="5112568" cy="4604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20958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solidFill>
                  <a:srgbClr val="0070C0"/>
                </a:solidFill>
                <a:latin typeface="微軟正黑體" panose="020B0604030504040204" pitchFamily="34" charset="-120"/>
                <a:ea typeface="微軟正黑體" panose="020B0604030504040204" pitchFamily="34" charset="-120"/>
              </a:rPr>
              <a:t>原始</a:t>
            </a:r>
            <a:r>
              <a:rPr lang="zh-TW" altLang="en-US" b="1" dirty="0">
                <a:solidFill>
                  <a:srgbClr val="0070C0"/>
                </a:solidFill>
                <a:latin typeface="微軟正黑體" panose="020B0604030504040204" pitchFamily="34" charset="-120"/>
                <a:ea typeface="微軟正黑體" panose="020B0604030504040204" pitchFamily="34" charset="-120"/>
              </a:rPr>
              <a:t>壁畫</a:t>
            </a:r>
          </a:p>
        </p:txBody>
      </p:sp>
      <p:pic>
        <p:nvPicPr>
          <p:cNvPr id="2050" name="Picture 2" descr="http://www.aerc.nhcue.edu.tw/arthistory/be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186" y="1556792"/>
            <a:ext cx="333375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p0.so.qhimg.com/bdr/_240_/t013d10162f2c90e11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632991"/>
            <a:ext cx="3438525" cy="22860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马》法国拉斯科洞窟壁画"/>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186" y="4149080"/>
            <a:ext cx="3333750" cy="255865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luckynet.uzai.ca/art/gallery/origin/images/image0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1432" y="4269532"/>
            <a:ext cx="3078021" cy="231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85059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read.html5.qq.com/image?src=forum&amp;q=5&amp;r=0&amp;imgflag=7&amp;imageUrl=http://mmbiz.qpic.cn/mmbiz/ZYic0t8lr8drfXBv1aW8mfFVz0DhnOo0mkNniayy7K7Eibuyofc6x7BR061ZAXRnfORicYZ4iae503enAJAct6K6GAw/0?wx_fmt=jpe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08645" y="42182"/>
            <a:ext cx="6441530" cy="6815818"/>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7989967" y="215900"/>
            <a:ext cx="615553" cy="2605842"/>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smtClean="0">
                <a:ln>
                  <a:noFill/>
                </a:ln>
                <a:solidFill>
                  <a:srgbClr val="C00000"/>
                </a:solidFill>
                <a:effectLst/>
                <a:uLnTx/>
                <a:uFillTx/>
                <a:latin typeface="微軟正黑體" panose="020B0604030504040204" pitchFamily="34" charset="-120"/>
                <a:ea typeface="微軟正黑體" panose="020B0604030504040204" pitchFamily="34" charset="-120"/>
                <a:cs typeface="+mn-cs"/>
              </a:rPr>
              <a:t>南宋石刻天文圖</a:t>
            </a:r>
            <a:endParaRPr kumimoji="0" lang="zh-TW" altLang="en-US" sz="2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50841158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solidFill>
                  <a:srgbClr val="0070C0"/>
                </a:solidFill>
                <a:latin typeface="微軟正黑體" panose="020B0604030504040204" pitchFamily="34" charset="-120"/>
                <a:ea typeface="微軟正黑體" panose="020B0604030504040204" pitchFamily="34" charset="-120"/>
              </a:rPr>
              <a:t>科學為什麼出現</a:t>
            </a:r>
            <a:r>
              <a:rPr lang="en-US" altLang="zh-TW" b="1" dirty="0" smtClean="0">
                <a:solidFill>
                  <a:srgbClr val="0070C0"/>
                </a:solidFill>
                <a:latin typeface="微軟正黑體" panose="020B0604030504040204" pitchFamily="34" charset="-120"/>
                <a:ea typeface="微軟正黑體" panose="020B0604030504040204" pitchFamily="34" charset="-120"/>
              </a:rPr>
              <a:t>?</a:t>
            </a:r>
            <a:endParaRPr lang="zh-TW" altLang="en-US" b="1" dirty="0">
              <a:solidFill>
                <a:srgbClr val="0070C0"/>
              </a:solidFill>
              <a:latin typeface="微軟正黑體" panose="020B0604030504040204" pitchFamily="34" charset="-120"/>
              <a:ea typeface="微軟正黑體" panose="020B0604030504040204" pitchFamily="34" charset="-120"/>
            </a:endParaRPr>
          </a:p>
        </p:txBody>
      </p:sp>
      <p:grpSp>
        <p:nvGrpSpPr>
          <p:cNvPr id="11" name="群組 10"/>
          <p:cNvGrpSpPr/>
          <p:nvPr/>
        </p:nvGrpSpPr>
        <p:grpSpPr>
          <a:xfrm>
            <a:off x="0" y="1756839"/>
            <a:ext cx="4213168" cy="4487842"/>
            <a:chOff x="0" y="1756839"/>
            <a:chExt cx="4213168" cy="4487842"/>
          </a:xfrm>
        </p:grpSpPr>
        <p:pic>
          <p:nvPicPr>
            <p:cNvPr id="6" name="Picture 2" descr="http://m1.ablwang.com/uploadfile/2015/0110/20150110094436632.jpg"/>
            <p:cNvPicPr>
              <a:picLocks noChangeAspect="1" noChangeArrowheads="1"/>
            </p:cNvPicPr>
            <p:nvPr/>
          </p:nvPicPr>
          <p:blipFill rotWithShape="1">
            <a:blip r:embed="rId3">
              <a:extLst>
                <a:ext uri="{28A0092B-C50C-407E-A947-70E740481C1C}">
                  <a14:useLocalDpi xmlns:a14="http://schemas.microsoft.com/office/drawing/2010/main" val="0"/>
                </a:ext>
              </a:extLst>
            </a:blip>
            <a:srcRect l="3585" t="13256" r="22359" b="16127"/>
            <a:stretch/>
          </p:blipFill>
          <p:spPr bwMode="auto">
            <a:xfrm>
              <a:off x="0" y="3568388"/>
              <a:ext cx="4213168" cy="26762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mg.jituwang.com/uploads/allimg/140509/260261-1405091554336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33" r="53220" b="44728"/>
            <a:stretch/>
          </p:blipFill>
          <p:spPr bwMode="auto">
            <a:xfrm>
              <a:off x="22302" y="1756839"/>
              <a:ext cx="1254582" cy="1600131"/>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1320425" y="1910574"/>
              <a:ext cx="110799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生存</a:t>
              </a:r>
              <a:endParaRPr kumimoji="0" lang="en-US" altLang="zh-TW"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grpSp>
        <p:nvGrpSpPr>
          <p:cNvPr id="3" name="群組 2"/>
          <p:cNvGrpSpPr/>
          <p:nvPr/>
        </p:nvGrpSpPr>
        <p:grpSpPr>
          <a:xfrm>
            <a:off x="4213168" y="1638927"/>
            <a:ext cx="4917035" cy="4913531"/>
            <a:chOff x="4213168" y="1638927"/>
            <a:chExt cx="4917035" cy="4913531"/>
          </a:xfrm>
        </p:grpSpPr>
        <p:pic>
          <p:nvPicPr>
            <p:cNvPr id="12" name="圖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7483" y="2665141"/>
              <a:ext cx="4772720" cy="3579540"/>
            </a:xfrm>
            <a:prstGeom prst="rect">
              <a:avLst/>
            </a:prstGeom>
          </p:spPr>
        </p:pic>
        <p:sp>
          <p:nvSpPr>
            <p:cNvPr id="14" name="矩形 13"/>
            <p:cNvSpPr/>
            <p:nvPr/>
          </p:nvSpPr>
          <p:spPr>
            <a:xfrm>
              <a:off x="4213168" y="1902107"/>
              <a:ext cx="110799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好奇</a:t>
              </a:r>
              <a:endParaRPr kumimoji="0" lang="en-US" altLang="zh-TW"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5" name="文字方塊 14"/>
            <p:cNvSpPr txBox="1"/>
            <p:nvPr/>
          </p:nvSpPr>
          <p:spPr>
            <a:xfrm>
              <a:off x="8022207" y="6244681"/>
              <a:ext cx="9028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翁韶君攝</a:t>
              </a:r>
              <a:endPar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1028" name="Picture 4" descr="http://2.bp.blogspot.com/-phpzVmVnPvQ/Uj2F6DR_S9I/AAAAAAAAAnI/gJFTA2BUX9U/s320/Kenneth+G.+Libbrecht%25E6%2589%2580%25E6%258B%258D%25E6%2594%259D%25E7%259A%2584%25E9%259B%25AA%25E8%258A%25B1%25E7%2585%25A7%25E7%2589%25870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06324" y="1638929"/>
              <a:ext cx="922420" cy="81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4.bp.blogspot.com/-8HRSmTvMrR8/Uj2F4aAf8LI/AAAAAAAAAnA/jZyMBK3exb8/s320/Kenneth+G.+Libbrecht%25E6%2589%2580%25E6%258B%258D%25E6%2594%259D%25E7%259A%2584%25E9%259B%25AA%25E8%258A%25B1%25E7%2585%25A7%25E7%2589%25870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7265" y="1638927"/>
              <a:ext cx="949451" cy="81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4.bp.blogspot.com/-L-WphUvG1js/Uj2F3ApWRHI/AAAAAAAAAm4/thmhwJzSSQE/s320/Kenneth+G.+Libbrecht%25E6%2589%2580%25E6%258B%258D%25E6%2594%259D%25E7%259A%2584%25E9%259B%25AA%25E8%258A%25B1%25E7%2585%25A7%25E7%2589%25870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29631" y="1638928"/>
              <a:ext cx="779625" cy="81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4.bp.blogspot.com/-HzO2-_q_tmc/Uj2Fx5cBwUI/AAAAAAAAAmY/tWOka0sWeYc/s320/Kenneth+G.+Libbrecht%25E6%2589%2580%25E6%258B%258D%25E6%2594%259D%25E7%259A%2584%25E9%259B%25AA%25E8%258A%25B1%25E7%2585%25A7%25E7%2589%25870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71405" y="1638928"/>
              <a:ext cx="890721" cy="81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0575964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510988" y="475129"/>
            <a:ext cx="478207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smtClean="0">
                <a:ln>
                  <a:noFill/>
                </a:ln>
                <a:solidFill>
                  <a:srgbClr val="C00000"/>
                </a:solidFill>
                <a:effectLst/>
                <a:uLnTx/>
                <a:uFillTx/>
                <a:latin typeface="微軟正黑體" panose="020B0604030504040204" pitchFamily="34" charset="-120"/>
                <a:ea typeface="微軟正黑體" panose="020B0604030504040204" pitchFamily="34" charset="-120"/>
                <a:cs typeface="+mn-cs"/>
              </a:rPr>
              <a:t>羅斯福路上的驚喜</a:t>
            </a:r>
            <a:r>
              <a:rPr kumimoji="0" lang="en-US" altLang="zh-TW" sz="4000" b="1" i="0" u="none" strike="noStrike" kern="1200" cap="none" spc="0" normalizeH="0" baseline="0" noProof="0" dirty="0" smtClean="0">
                <a:ln>
                  <a:noFill/>
                </a:ln>
                <a:solidFill>
                  <a:srgbClr val="C00000"/>
                </a:solidFill>
                <a:effectLst/>
                <a:uLnTx/>
                <a:uFillTx/>
                <a:latin typeface="微軟正黑體" panose="020B0604030504040204" pitchFamily="34" charset="-120"/>
                <a:ea typeface="微軟正黑體" panose="020B0604030504040204" pitchFamily="34" charset="-120"/>
                <a:cs typeface="+mn-cs"/>
              </a:rPr>
              <a:t>!!</a:t>
            </a:r>
            <a:endParaRPr kumimoji="0" lang="zh-TW" altLang="en-US" sz="40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endParaRPr>
          </a:p>
        </p:txBody>
      </p:sp>
      <p:pic>
        <p:nvPicPr>
          <p:cNvPr id="6146" name="Picture 2" descr="https://f.share.photo.xuite.net/chungming01/1fe45e0/10789183/501089441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988" y="1485899"/>
            <a:ext cx="4762500" cy="357187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6104965" y="3271836"/>
            <a:ext cx="1111623" cy="17859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1" name="矩形 10"/>
          <p:cNvSpPr/>
          <p:nvPr/>
        </p:nvSpPr>
        <p:spPr>
          <a:xfrm>
            <a:off x="7216588" y="4867834"/>
            <a:ext cx="1111623" cy="189939"/>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grpSp>
        <p:nvGrpSpPr>
          <p:cNvPr id="3" name="群組 2"/>
          <p:cNvGrpSpPr/>
          <p:nvPr/>
        </p:nvGrpSpPr>
        <p:grpSpPr>
          <a:xfrm>
            <a:off x="5737412" y="5065059"/>
            <a:ext cx="3092823" cy="594301"/>
            <a:chOff x="5737412" y="5065059"/>
            <a:chExt cx="3092823" cy="594301"/>
          </a:xfrm>
        </p:grpSpPr>
        <p:cxnSp>
          <p:nvCxnSpPr>
            <p:cNvPr id="8" name="直線單箭頭接點 7"/>
            <p:cNvCxnSpPr/>
            <p:nvPr/>
          </p:nvCxnSpPr>
          <p:spPr>
            <a:xfrm>
              <a:off x="5737412" y="5065059"/>
              <a:ext cx="3092823" cy="0"/>
            </a:xfrm>
            <a:prstGeom prst="straightConnector1">
              <a:avLst/>
            </a:prstGeom>
            <a:ln w="15875">
              <a:solidFill>
                <a:srgbClr val="0070C0"/>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10" name="文字方塊 9"/>
            <p:cNvSpPr txBox="1"/>
            <p:nvPr/>
          </p:nvSpPr>
          <p:spPr>
            <a:xfrm>
              <a:off x="6104965" y="5136140"/>
              <a:ext cx="9028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低頻</a:t>
              </a:r>
              <a:endPar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3" name="文字方塊 12"/>
            <p:cNvSpPr txBox="1"/>
            <p:nvPr/>
          </p:nvSpPr>
          <p:spPr>
            <a:xfrm>
              <a:off x="7320993" y="5136140"/>
              <a:ext cx="9028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高</a:t>
              </a:r>
              <a:r>
                <a:rPr kumimoji="0" lang="zh-TW" altLang="en-US" sz="2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頻</a:t>
              </a:r>
              <a:endPar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sp>
        <p:nvSpPr>
          <p:cNvPr id="15" name="矩形 14"/>
          <p:cNvSpPr/>
          <p:nvPr/>
        </p:nvSpPr>
        <p:spPr>
          <a:xfrm>
            <a:off x="5737412" y="2012172"/>
            <a:ext cx="2954655"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5400" b="1"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低通濾波</a:t>
            </a:r>
          </a:p>
        </p:txBody>
      </p:sp>
    </p:spTree>
    <p:extLst>
      <p:ext uri="{BB962C8B-B14F-4D97-AF65-F5344CB8AC3E}">
        <p14:creationId xmlns:p14="http://schemas.microsoft.com/office/powerpoint/2010/main" val="169452222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340266" y="4081900"/>
            <a:ext cx="575670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smtClean="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1．時間平移對稱性與能量守恆</a:t>
            </a:r>
            <a:endParaRPr kumimoji="0" lang="zh-TW" altLang="en-US" sz="3200" b="0"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6" name="矩形 5"/>
          <p:cNvSpPr/>
          <p:nvPr/>
        </p:nvSpPr>
        <p:spPr>
          <a:xfrm>
            <a:off x="1340266" y="4965451"/>
            <a:ext cx="572785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smtClean="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2．空間平移對稱性與動量守恆</a:t>
            </a:r>
            <a:endParaRPr kumimoji="0" lang="zh-TW" altLang="en-US" sz="3200" b="0"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7" name="矩形 6"/>
          <p:cNvSpPr/>
          <p:nvPr/>
        </p:nvSpPr>
        <p:spPr>
          <a:xfrm>
            <a:off x="1340266" y="5849002"/>
            <a:ext cx="616707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smtClean="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3．空間轉向對稱性與角動量守恆</a:t>
            </a:r>
            <a:endParaRPr kumimoji="0" lang="zh-TW" altLang="en-US" sz="3200" b="0"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8" name="文字方塊 7"/>
          <p:cNvSpPr txBox="1"/>
          <p:nvPr/>
        </p:nvSpPr>
        <p:spPr>
          <a:xfrm>
            <a:off x="539552" y="1854118"/>
            <a:ext cx="799770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物理定律的對稱性</a:t>
            </a:r>
            <a:r>
              <a:rPr kumimoji="0" lang="zh-TW" altLang="en-US" sz="40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0" lang="en-US" altLang="zh-TW" sz="40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40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0" lang="zh-TW" altLang="en-US" sz="4000" b="1" i="0" u="none" strike="noStrike" kern="1200" cap="none" spc="0" normalizeH="0" baseline="0" noProof="0" dirty="0" smtClean="0">
                <a:ln>
                  <a:noFill/>
                </a:ln>
                <a:solidFill>
                  <a:srgbClr val="C00000"/>
                </a:solidFill>
                <a:effectLst/>
                <a:uLnTx/>
                <a:uFillTx/>
                <a:latin typeface="微軟正黑體" panose="020B0604030504040204" pitchFamily="34" charset="-120"/>
                <a:ea typeface="微軟正黑體" panose="020B0604030504040204" pitchFamily="34" charset="-120"/>
                <a:cs typeface="+mn-cs"/>
              </a:rPr>
              <a:t>說服科學同行</a:t>
            </a:r>
            <a:endParaRPr kumimoji="0" lang="zh-TW" altLang="en-US" sz="40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endParaRPr>
          </a:p>
        </p:txBody>
      </p:sp>
      <p:sp>
        <p:nvSpPr>
          <p:cNvPr id="9" name="矩形 8"/>
          <p:cNvSpPr/>
          <p:nvPr/>
        </p:nvSpPr>
        <p:spPr>
          <a:xfrm>
            <a:off x="487793" y="506743"/>
            <a:ext cx="3647152"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54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科學的過程</a:t>
            </a:r>
          </a:p>
        </p:txBody>
      </p:sp>
    </p:spTree>
    <p:extLst>
      <p:ext uri="{BB962C8B-B14F-4D97-AF65-F5344CB8AC3E}">
        <p14:creationId xmlns:p14="http://schemas.microsoft.com/office/powerpoint/2010/main" val="279116564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83568" y="548680"/>
            <a:ext cx="274947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科學的過程</a:t>
            </a:r>
          </a:p>
        </p:txBody>
      </p:sp>
      <p:sp>
        <p:nvSpPr>
          <p:cNvPr id="6" name="文字方塊 5"/>
          <p:cNvSpPr txBox="1"/>
          <p:nvPr/>
        </p:nvSpPr>
        <p:spPr>
          <a:xfrm>
            <a:off x="323528" y="1340768"/>
            <a:ext cx="2010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取得證據</a:t>
            </a:r>
            <a:endPar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 name="文字方塊 6"/>
          <p:cNvSpPr txBox="1"/>
          <p:nvPr/>
        </p:nvSpPr>
        <p:spPr>
          <a:xfrm>
            <a:off x="323528" y="2031160"/>
            <a:ext cx="8640960" cy="44012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800" b="1" i="0" u="none" strike="noStrike" kern="1200" cap="none" spc="0" normalizeH="0" baseline="0" noProof="0" dirty="0" smtClean="0">
                <a:ln>
                  <a:noFill/>
                </a:ln>
                <a:solidFill>
                  <a:srgbClr val="C00000"/>
                </a:solidFill>
                <a:effectLst/>
                <a:uLnTx/>
                <a:uFillTx/>
                <a:latin typeface="Arial" panose="020B0604020202020204" pitchFamily="34" charset="0"/>
                <a:ea typeface="微軟正黑體" panose="020B0604030504040204" pitchFamily="34" charset="-120"/>
                <a:cs typeface="Arial" panose="020B0604020202020204" pitchFamily="34" charset="0"/>
              </a:rPr>
              <a:t>觀察</a:t>
            </a:r>
            <a:r>
              <a:rPr kumimoji="0" lang="zh-TW" altLang="en-US" sz="2800" b="0" i="0" u="none" strike="noStrike" kern="1200" cap="none" spc="0" normalizeH="0" baseline="0" noProof="0" dirty="0" smtClean="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 </a:t>
            </a:r>
            <a:r>
              <a:rPr kumimoji="0" lang="en-US" altLang="zh-TW" sz="2800" b="1" i="0" u="none" strike="noStrike" kern="1200" cap="none" spc="0" normalizeH="0" baseline="0" noProof="0" dirty="0" smtClean="0">
                <a:ln>
                  <a:noFill/>
                </a:ln>
                <a:solidFill>
                  <a:prstClr val="white">
                    <a:lumMod val="50000"/>
                  </a:prstClr>
                </a:solidFill>
                <a:effectLst/>
                <a:uLnTx/>
                <a:uFillTx/>
                <a:latin typeface="Arial" panose="020B0604020202020204" pitchFamily="34" charset="0"/>
                <a:ea typeface="微軟正黑體" panose="020B0604030504040204" pitchFamily="34" charset="-120"/>
                <a:cs typeface="Arial" panose="020B0604020202020204" pitchFamily="34" charset="0"/>
              </a:rPr>
              <a:t>Observation</a:t>
            </a:r>
            <a:r>
              <a:rPr kumimoji="0" lang="en-US" altLang="zh-TW" sz="2800" b="0" i="0" u="none" strike="noStrike" kern="1200" cap="none" spc="0" normalizeH="0" baseline="0" noProof="0" dirty="0" smtClean="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smtClean="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17</a:t>
            </a:r>
            <a:r>
              <a:rPr kumimoji="0" lang="zh-TW" altLang="en-US" sz="2800" b="0" i="0" u="none" strike="noStrike" kern="1200" cap="none" spc="0" normalizeH="0" baseline="0" noProof="0" dirty="0" smtClean="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世紀，</a:t>
            </a:r>
            <a:r>
              <a:rPr kumimoji="0" lang="en-US" altLang="zh-TW" sz="2800" b="0" i="0" u="none" strike="noStrike" kern="1200" cap="none" spc="0" normalizeH="0" baseline="0" noProof="0" dirty="0" smtClean="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Galileo Galilei</a:t>
            </a:r>
            <a:r>
              <a:rPr kumimoji="0" lang="zh-TW" altLang="en-US" sz="2800" b="0" i="0" u="none" strike="noStrike" kern="1200" cap="none" spc="0" normalizeH="0" baseline="0" noProof="0" dirty="0" smtClean="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發現木星衛星繞木星轉，推翻了地球是宇宙中心的理論</a:t>
            </a:r>
            <a:endParaRPr kumimoji="0" lang="en-US" altLang="zh-TW" sz="2800" b="0" i="0" u="none" strike="noStrike" kern="1200" cap="none" spc="0" normalizeH="0" baseline="0" noProof="0" dirty="0" smtClean="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2800" b="0" i="0" u="none" strike="noStrike" kern="1200" cap="none" spc="0" normalizeH="0" baseline="0" noProof="0" dirty="0" smtClean="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800" b="1" i="0" u="none" strike="noStrike" kern="1200" cap="none" spc="0" normalizeH="0" baseline="0" noProof="0" dirty="0" smtClean="0">
                <a:ln>
                  <a:noFill/>
                </a:ln>
                <a:solidFill>
                  <a:srgbClr val="C00000"/>
                </a:solidFill>
                <a:effectLst/>
                <a:uLnTx/>
                <a:uFillTx/>
                <a:latin typeface="Arial" panose="020B0604020202020204" pitchFamily="34" charset="0"/>
                <a:ea typeface="微軟正黑體" panose="020B0604030504040204" pitchFamily="34" charset="-120"/>
                <a:cs typeface="Arial" panose="020B0604020202020204" pitchFamily="34" charset="0"/>
              </a:rPr>
              <a:t>實驗</a:t>
            </a:r>
            <a:r>
              <a:rPr kumimoji="0" lang="en-US" altLang="zh-TW" sz="2800" b="0"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 </a:t>
            </a:r>
            <a:r>
              <a:rPr kumimoji="0" lang="en-US" altLang="zh-TW" sz="2800" b="1" i="0" u="none" strike="noStrike" kern="1200" cap="none" spc="0" normalizeH="0" baseline="0" noProof="0" dirty="0" smtClean="0">
                <a:ln>
                  <a:noFill/>
                </a:ln>
                <a:solidFill>
                  <a:prstClr val="white">
                    <a:lumMod val="50000"/>
                  </a:prstClr>
                </a:solidFill>
                <a:effectLst/>
                <a:uLnTx/>
                <a:uFillTx/>
                <a:latin typeface="Arial" panose="020B0604020202020204" pitchFamily="34" charset="0"/>
                <a:ea typeface="微軟正黑體" panose="020B0604030504040204" pitchFamily="34" charset="-120"/>
                <a:cs typeface="Arial" panose="020B0604020202020204" pitchFamily="34" charset="0"/>
              </a:rPr>
              <a:t>Experiment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smtClean="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19</a:t>
            </a:r>
            <a:r>
              <a:rPr kumimoji="0" lang="zh-TW" altLang="en-US" sz="2800" b="0" i="0" u="none" strike="noStrike" kern="1200" cap="none" spc="0" normalizeH="0" baseline="0" noProof="0" dirty="0" smtClean="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世紀，</a:t>
            </a:r>
            <a:r>
              <a:rPr kumimoji="0" lang="en-US" altLang="zh-TW" sz="2800" b="0" i="0" u="none" strike="noStrike" kern="1200" cap="none" spc="0" normalizeH="0" baseline="0" noProof="0" dirty="0" err="1" smtClean="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Gregor</a:t>
            </a:r>
            <a:r>
              <a:rPr kumimoji="0" lang="en-US" altLang="zh-TW" sz="2800" b="0" i="0" u="none" strike="noStrike" kern="1200" cap="none" spc="0" normalizeH="0" baseline="0" noProof="0" dirty="0" smtClean="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 </a:t>
            </a:r>
            <a:r>
              <a:rPr kumimoji="0" lang="en-US" altLang="zh-TW" sz="2800" b="0" i="0" u="none" strike="noStrike" kern="1200" cap="none" spc="0" normalizeH="0" baseline="0" noProof="0" dirty="0" err="1" smtClean="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Mondel</a:t>
            </a:r>
            <a:r>
              <a:rPr kumimoji="0" lang="zh-TW" altLang="en-US" sz="2800" b="0"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交叉繁殖豌豆</a:t>
            </a:r>
            <a:r>
              <a:rPr kumimoji="0" lang="zh-TW" altLang="en-US" sz="2800" b="0" i="0" u="none" strike="noStrike" kern="1200" cap="none" spc="0" normalizeH="0" baseline="0" noProof="0" dirty="0" smtClean="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植物，找到遺傳學證據</a:t>
            </a:r>
            <a:endParaRPr kumimoji="0" lang="en-US" altLang="zh-TW" sz="2800" b="0" i="0" u="none" strike="noStrike" kern="1200" cap="none" spc="0" normalizeH="0" baseline="0" noProof="0" dirty="0" smtClean="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2800" b="0" i="0" u="none" strike="noStrike" kern="1200" cap="none" spc="0" normalizeH="0" baseline="0" noProof="0" dirty="0" smtClean="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800" b="1" i="0" u="none" strike="noStrike" kern="1200" cap="none" spc="0" normalizeH="0" baseline="0" noProof="0" dirty="0">
                <a:ln>
                  <a:noFill/>
                </a:ln>
                <a:solidFill>
                  <a:srgbClr val="C00000"/>
                </a:solidFill>
                <a:effectLst/>
                <a:uLnTx/>
                <a:uFillTx/>
                <a:latin typeface="Arial" panose="020B0604020202020204" pitchFamily="34" charset="0"/>
                <a:ea typeface="微軟正黑體" panose="020B0604030504040204" pitchFamily="34" charset="-120"/>
                <a:cs typeface="Arial" panose="020B0604020202020204" pitchFamily="34" charset="0"/>
              </a:rPr>
              <a:t>建</a:t>
            </a:r>
            <a:r>
              <a:rPr kumimoji="0" lang="zh-TW" altLang="en-US" sz="2800" b="1" i="0" u="none" strike="noStrike" kern="1200" cap="none" spc="0" normalizeH="0" baseline="0" noProof="0" dirty="0" smtClean="0">
                <a:ln>
                  <a:noFill/>
                </a:ln>
                <a:solidFill>
                  <a:srgbClr val="C00000"/>
                </a:solidFill>
                <a:effectLst/>
                <a:uLnTx/>
                <a:uFillTx/>
                <a:latin typeface="Arial" panose="020B0604020202020204" pitchFamily="34" charset="0"/>
                <a:ea typeface="微軟正黑體" panose="020B0604030504040204" pitchFamily="34" charset="-120"/>
                <a:cs typeface="Arial" panose="020B0604020202020204" pitchFamily="34" charset="0"/>
              </a:rPr>
              <a:t>模</a:t>
            </a:r>
            <a:r>
              <a:rPr kumimoji="0" lang="en-US" altLang="zh-TW" sz="2800" b="0"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 </a:t>
            </a:r>
            <a:r>
              <a:rPr kumimoji="0" lang="en-US" altLang="zh-TW" sz="2800" b="1" i="0" u="none" strike="noStrike" kern="1200" cap="none" spc="0" normalizeH="0" baseline="0" noProof="0" dirty="0" smtClean="0">
                <a:ln>
                  <a:noFill/>
                </a:ln>
                <a:solidFill>
                  <a:prstClr val="white">
                    <a:lumMod val="50000"/>
                  </a:prstClr>
                </a:solidFill>
                <a:effectLst/>
                <a:uLnTx/>
                <a:uFillTx/>
                <a:latin typeface="Arial" panose="020B0604020202020204" pitchFamily="34" charset="0"/>
                <a:ea typeface="微軟正黑體" panose="020B0604030504040204" pitchFamily="34" charset="-120"/>
                <a:cs typeface="Arial" panose="020B0604020202020204" pitchFamily="34" charset="0"/>
              </a:rPr>
              <a:t>Modeling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smtClean="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由現今星系的運動推出宇宙年齡距今約一百多億年</a:t>
            </a:r>
            <a:endParaRPr kumimoji="0" lang="en-US" altLang="zh-TW" sz="2800" b="0" i="0" u="none" strike="noStrike" kern="1200" cap="none" spc="0" normalizeH="0" baseline="0" noProof="0" dirty="0" smtClean="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29391773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橢圓 10"/>
          <p:cNvSpPr/>
          <p:nvPr/>
        </p:nvSpPr>
        <p:spPr>
          <a:xfrm>
            <a:off x="6225670" y="3356992"/>
            <a:ext cx="2787397" cy="2102279"/>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0" name="橢圓 9"/>
          <p:cNvSpPr/>
          <p:nvPr/>
        </p:nvSpPr>
        <p:spPr>
          <a:xfrm>
            <a:off x="3034284" y="2689818"/>
            <a:ext cx="2787397" cy="2102279"/>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8" name="橢圓 7"/>
          <p:cNvSpPr/>
          <p:nvPr/>
        </p:nvSpPr>
        <p:spPr>
          <a:xfrm>
            <a:off x="128418" y="1686760"/>
            <a:ext cx="2787397" cy="210227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2" name="標題 1"/>
          <p:cNvSpPr>
            <a:spLocks noGrp="1"/>
          </p:cNvSpPr>
          <p:nvPr>
            <p:ph type="title"/>
          </p:nvPr>
        </p:nvSpPr>
        <p:spPr/>
        <p:txBody>
          <a:bodyPr/>
          <a:lstStyle/>
          <a:p>
            <a:r>
              <a:rPr lang="zh-TW" altLang="en-US" b="1" dirty="0" smtClean="0">
                <a:solidFill>
                  <a:srgbClr val="0070C0"/>
                </a:solidFill>
                <a:latin typeface="微軟正黑體" panose="020B0604030504040204" pitchFamily="34" charset="-120"/>
                <a:ea typeface="微軟正黑體" panose="020B0604030504040204" pitchFamily="34" charset="-120"/>
              </a:rPr>
              <a:t>科學的歷程</a:t>
            </a:r>
            <a:r>
              <a:rPr lang="en-US" altLang="zh-TW" b="1" dirty="0" smtClean="0">
                <a:solidFill>
                  <a:srgbClr val="0070C0"/>
                </a:solidFill>
                <a:latin typeface="微軟正黑體" panose="020B0604030504040204" pitchFamily="34" charset="-120"/>
                <a:ea typeface="微軟正黑體" panose="020B0604030504040204" pitchFamily="34" charset="-120"/>
              </a:rPr>
              <a:t>/</a:t>
            </a:r>
            <a:r>
              <a:rPr lang="zh-TW" altLang="en-US" b="1" dirty="0" smtClean="0">
                <a:solidFill>
                  <a:srgbClr val="0070C0"/>
                </a:solidFill>
                <a:latin typeface="微軟正黑體" panose="020B0604030504040204" pitchFamily="34" charset="-120"/>
                <a:ea typeface="微軟正黑體" panose="020B0604030504040204" pitchFamily="34" charset="-120"/>
              </a:rPr>
              <a:t>方法</a:t>
            </a:r>
            <a:endParaRPr lang="zh-TW" altLang="en-US" b="1" dirty="0">
              <a:solidFill>
                <a:srgbClr val="0070C0"/>
              </a:solidFill>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585619" y="2601161"/>
            <a:ext cx="182614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smtClean="0">
                <a:ln>
                  <a:noFill/>
                </a:ln>
                <a:solidFill>
                  <a:srgbClr val="C00000"/>
                </a:solidFill>
                <a:effectLst/>
                <a:uLnTx/>
                <a:uFillTx/>
                <a:latin typeface="微軟正黑體" panose="020B0604030504040204" pitchFamily="34" charset="-120"/>
                <a:ea typeface="微軟正黑體" panose="020B0604030504040204" pitchFamily="34" charset="-120"/>
                <a:cs typeface="+mn-cs"/>
              </a:rPr>
              <a:t>自然現象</a:t>
            </a:r>
            <a:endParaRPr kumimoji="0" lang="zh-TW" altLang="en-US" sz="32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endParaRPr>
          </a:p>
        </p:txBody>
      </p:sp>
      <p:sp>
        <p:nvSpPr>
          <p:cNvPr id="5" name="文字方塊 4"/>
          <p:cNvSpPr txBox="1"/>
          <p:nvPr/>
        </p:nvSpPr>
        <p:spPr>
          <a:xfrm>
            <a:off x="1234004" y="2234007"/>
            <a:ext cx="800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觀察</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 name="文字方塊 2"/>
          <p:cNvSpPr txBox="1"/>
          <p:nvPr/>
        </p:nvSpPr>
        <p:spPr>
          <a:xfrm>
            <a:off x="4127853" y="3185936"/>
            <a:ext cx="8002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歸納</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 name="文字方塊 5"/>
          <p:cNvSpPr txBox="1"/>
          <p:nvPr/>
        </p:nvSpPr>
        <p:spPr>
          <a:xfrm>
            <a:off x="3537947" y="3555268"/>
            <a:ext cx="182614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smtClean="0">
                <a:ln>
                  <a:noFill/>
                </a:ln>
                <a:solidFill>
                  <a:srgbClr val="C00000"/>
                </a:solidFill>
                <a:effectLst/>
                <a:uLnTx/>
                <a:uFillTx/>
                <a:latin typeface="微軟正黑體" panose="020B0604030504040204" pitchFamily="34" charset="-120"/>
                <a:ea typeface="微軟正黑體" panose="020B0604030504040204" pitchFamily="34" charset="-120"/>
                <a:cs typeface="+mn-cs"/>
              </a:rPr>
              <a:t>現象規律</a:t>
            </a:r>
            <a:endParaRPr kumimoji="0" lang="zh-TW" altLang="en-US" sz="32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endParaRPr>
          </a:p>
        </p:txBody>
      </p:sp>
      <p:sp>
        <p:nvSpPr>
          <p:cNvPr id="7" name="文字方塊 6"/>
          <p:cNvSpPr txBox="1"/>
          <p:nvPr/>
        </p:nvSpPr>
        <p:spPr>
          <a:xfrm>
            <a:off x="6876256" y="3606115"/>
            <a:ext cx="16101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操控</a:t>
            </a:r>
            <a:r>
              <a:rPr kumimoji="0" lang="en-US"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預測</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9" name="文字方塊 8"/>
          <p:cNvSpPr txBox="1"/>
          <p:nvPr/>
        </p:nvSpPr>
        <p:spPr>
          <a:xfrm>
            <a:off x="6706299" y="4007966"/>
            <a:ext cx="1826141"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smtClean="0">
                <a:ln>
                  <a:noFill/>
                </a:ln>
                <a:solidFill>
                  <a:srgbClr val="C00000"/>
                </a:solidFill>
                <a:effectLst/>
                <a:uLnTx/>
                <a:uFillTx/>
                <a:latin typeface="微軟正黑體" panose="020B0604030504040204" pitchFamily="34" charset="-120"/>
                <a:ea typeface="微軟正黑體" panose="020B0604030504040204" pitchFamily="34" charset="-120"/>
                <a:cs typeface="+mn-cs"/>
              </a:rPr>
              <a:t>要來就來</a:t>
            </a:r>
            <a:endParaRPr kumimoji="0" lang="en-US" altLang="zh-TW" sz="3200" b="1" i="0" u="none" strike="noStrike" kern="1200" cap="none" spc="0" normalizeH="0" baseline="0" noProof="0" dirty="0" smtClean="0">
              <a:ln>
                <a:noFill/>
              </a:ln>
              <a:solidFill>
                <a:srgbClr val="C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smtClean="0">
                <a:ln>
                  <a:noFill/>
                </a:ln>
                <a:solidFill>
                  <a:srgbClr val="C00000"/>
                </a:solidFill>
                <a:effectLst/>
                <a:uLnTx/>
                <a:uFillTx/>
                <a:latin typeface="微軟正黑體" panose="020B0604030504040204" pitchFamily="34" charset="-120"/>
                <a:ea typeface="微軟正黑體" panose="020B0604030504040204" pitchFamily="34" charset="-120"/>
                <a:cs typeface="+mn-cs"/>
              </a:rPr>
              <a:t>要去就</a:t>
            </a:r>
            <a:r>
              <a:rPr kumimoji="0" lang="zh-TW" altLang="en-US" sz="32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去</a:t>
            </a:r>
          </a:p>
        </p:txBody>
      </p:sp>
    </p:spTree>
    <p:extLst>
      <p:ext uri="{BB962C8B-B14F-4D97-AF65-F5344CB8AC3E}">
        <p14:creationId xmlns:p14="http://schemas.microsoft.com/office/powerpoint/2010/main" val="107122603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線接點 27"/>
          <p:cNvCxnSpPr/>
          <p:nvPr/>
        </p:nvCxnSpPr>
        <p:spPr>
          <a:xfrm>
            <a:off x="4755293" y="1081694"/>
            <a:ext cx="0" cy="452529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 name="直線接點 2"/>
          <p:cNvCxnSpPr/>
          <p:nvPr/>
        </p:nvCxnSpPr>
        <p:spPr>
          <a:xfrm>
            <a:off x="2493819" y="3309422"/>
            <a:ext cx="456992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橢圓 4"/>
          <p:cNvSpPr>
            <a:spLocks noChangeAspect="1"/>
          </p:cNvSpPr>
          <p:nvPr/>
        </p:nvSpPr>
        <p:spPr>
          <a:xfrm>
            <a:off x="3550013" y="2101961"/>
            <a:ext cx="2414922" cy="2414922"/>
          </a:xfrm>
          <a:prstGeom prst="ellipse">
            <a:avLst/>
          </a:prstGeom>
          <a:noFill/>
          <a:ln w="444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6" name="橢圓 5"/>
          <p:cNvSpPr>
            <a:spLocks noChangeAspect="1"/>
          </p:cNvSpPr>
          <p:nvPr/>
        </p:nvSpPr>
        <p:spPr>
          <a:xfrm>
            <a:off x="2841617" y="1409702"/>
            <a:ext cx="3815577" cy="3815577"/>
          </a:xfrm>
          <a:prstGeom prst="ellipse">
            <a:avLst/>
          </a:prstGeom>
          <a:noFill/>
          <a:ln w="444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6" name="橢圓 15"/>
          <p:cNvSpPr>
            <a:spLocks noChangeAspect="1"/>
          </p:cNvSpPr>
          <p:nvPr/>
        </p:nvSpPr>
        <p:spPr>
          <a:xfrm>
            <a:off x="5879012" y="3315422"/>
            <a:ext cx="121500" cy="121500"/>
          </a:xfrm>
          <a:prstGeom prst="ellipse">
            <a:avLst/>
          </a:prstGeom>
          <a:solidFill>
            <a:srgbClr val="002060"/>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9" name="橢圓 18"/>
          <p:cNvSpPr>
            <a:spLocks noChangeAspect="1"/>
          </p:cNvSpPr>
          <p:nvPr/>
        </p:nvSpPr>
        <p:spPr>
          <a:xfrm>
            <a:off x="4583592" y="3137937"/>
            <a:ext cx="343402" cy="343402"/>
          </a:xfrm>
          <a:prstGeom prst="ellipse">
            <a:avLst/>
          </a:prstGeom>
          <a:solidFill>
            <a:srgbClr val="C0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3" name="橢圓 22"/>
          <p:cNvSpPr>
            <a:spLocks noChangeAspect="1"/>
          </p:cNvSpPr>
          <p:nvPr/>
        </p:nvSpPr>
        <p:spPr>
          <a:xfrm>
            <a:off x="4455013" y="2093034"/>
            <a:ext cx="121500" cy="121500"/>
          </a:xfrm>
          <a:prstGeom prst="ellipse">
            <a:avLst/>
          </a:prstGeom>
          <a:solidFill>
            <a:srgbClr val="002060"/>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8" name="橢圓 17"/>
          <p:cNvSpPr>
            <a:spLocks noChangeAspect="1"/>
          </p:cNvSpPr>
          <p:nvPr/>
        </p:nvSpPr>
        <p:spPr>
          <a:xfrm>
            <a:off x="4636070" y="4439049"/>
            <a:ext cx="121500" cy="121500"/>
          </a:xfrm>
          <a:prstGeom prst="ellipse">
            <a:avLst/>
          </a:prstGeom>
          <a:solidFill>
            <a:srgbClr val="002060"/>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7" name="橢圓 16"/>
          <p:cNvSpPr>
            <a:spLocks noChangeAspect="1"/>
          </p:cNvSpPr>
          <p:nvPr/>
        </p:nvSpPr>
        <p:spPr>
          <a:xfrm>
            <a:off x="5534955" y="4110200"/>
            <a:ext cx="121500" cy="121500"/>
          </a:xfrm>
          <a:prstGeom prst="ellipse">
            <a:avLst/>
          </a:prstGeom>
          <a:solidFill>
            <a:srgbClr val="002060"/>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5" name="橢圓 14"/>
          <p:cNvSpPr>
            <a:spLocks noChangeAspect="1"/>
          </p:cNvSpPr>
          <p:nvPr/>
        </p:nvSpPr>
        <p:spPr>
          <a:xfrm>
            <a:off x="5662690" y="2547488"/>
            <a:ext cx="121500" cy="121500"/>
          </a:xfrm>
          <a:prstGeom prst="ellipse">
            <a:avLst/>
          </a:prstGeom>
          <a:solidFill>
            <a:srgbClr val="002060"/>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4" name="橢圓 13"/>
          <p:cNvSpPr>
            <a:spLocks noChangeAspect="1"/>
          </p:cNvSpPr>
          <p:nvPr/>
        </p:nvSpPr>
        <p:spPr>
          <a:xfrm>
            <a:off x="4947182" y="2101101"/>
            <a:ext cx="121500" cy="121500"/>
          </a:xfrm>
          <a:prstGeom prst="ellipse">
            <a:avLst/>
          </a:prstGeom>
          <a:solidFill>
            <a:srgbClr val="002060"/>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5" name="橢圓 24"/>
          <p:cNvSpPr>
            <a:spLocks noChangeAspect="1"/>
          </p:cNvSpPr>
          <p:nvPr/>
        </p:nvSpPr>
        <p:spPr>
          <a:xfrm>
            <a:off x="5685554" y="5606986"/>
            <a:ext cx="121500" cy="121500"/>
          </a:xfrm>
          <a:prstGeom prst="ellipse">
            <a:avLst/>
          </a:prstGeom>
          <a:solidFill>
            <a:srgbClr val="002060"/>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7" name="文字方塊 26"/>
          <p:cNvSpPr txBox="1"/>
          <p:nvPr/>
        </p:nvSpPr>
        <p:spPr>
          <a:xfrm>
            <a:off x="5877415" y="5472247"/>
            <a:ext cx="2069797"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1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觀測所得的位置</a:t>
            </a:r>
          </a:p>
        </p:txBody>
      </p:sp>
      <p:sp>
        <p:nvSpPr>
          <p:cNvPr id="2" name="矩形 1"/>
          <p:cNvSpPr/>
          <p:nvPr/>
        </p:nvSpPr>
        <p:spPr>
          <a:xfrm>
            <a:off x="107504" y="6357695"/>
            <a:ext cx="617537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James Lequeux, La découverte de Neptune par Le Verrier (1846)</a:t>
            </a:r>
          </a:p>
        </p:txBody>
      </p:sp>
      <p:sp>
        <p:nvSpPr>
          <p:cNvPr id="4" name="文字方塊 3"/>
          <p:cNvSpPr txBox="1"/>
          <p:nvPr/>
        </p:nvSpPr>
        <p:spPr>
          <a:xfrm rot="19527383">
            <a:off x="3289842" y="1956307"/>
            <a:ext cx="12105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smtClean="0">
                <a:ln>
                  <a:noFill/>
                </a:ln>
                <a:solidFill>
                  <a:prstClr val="black"/>
                </a:solidFill>
                <a:effectLst/>
                <a:uLnTx/>
                <a:uFillTx/>
                <a:latin typeface="Calibri"/>
                <a:ea typeface="新細明體" panose="02020500000000000000" pitchFamily="18" charset="-120"/>
                <a:cs typeface="+mn-cs"/>
              </a:rPr>
              <a:t>天王星軌道</a:t>
            </a:r>
            <a:endParaRPr kumimoji="0" lang="zh-TW" altLang="en-US" sz="16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
        <p:nvSpPr>
          <p:cNvPr id="8" name="文字方塊 7"/>
          <p:cNvSpPr txBox="1"/>
          <p:nvPr/>
        </p:nvSpPr>
        <p:spPr>
          <a:xfrm>
            <a:off x="4049350" y="285434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smtClean="0">
                <a:ln>
                  <a:noFill/>
                </a:ln>
                <a:solidFill>
                  <a:prstClr val="black"/>
                </a:solidFill>
                <a:effectLst/>
                <a:uLnTx/>
                <a:uFillTx/>
                <a:latin typeface="Calibri"/>
                <a:ea typeface="新細明體" panose="02020500000000000000" pitchFamily="18" charset="-120"/>
                <a:cs typeface="+mn-cs"/>
              </a:rPr>
              <a:t>太陽</a:t>
            </a:r>
            <a:endParaRPr kumimoji="0"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27394950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線接點 27"/>
          <p:cNvCxnSpPr/>
          <p:nvPr/>
        </p:nvCxnSpPr>
        <p:spPr>
          <a:xfrm>
            <a:off x="4755293" y="1081694"/>
            <a:ext cx="0" cy="452529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 name="直線接點 2"/>
          <p:cNvCxnSpPr/>
          <p:nvPr/>
        </p:nvCxnSpPr>
        <p:spPr>
          <a:xfrm>
            <a:off x="2493819" y="3309422"/>
            <a:ext cx="456992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橢圓 4"/>
          <p:cNvSpPr>
            <a:spLocks noChangeAspect="1"/>
          </p:cNvSpPr>
          <p:nvPr/>
        </p:nvSpPr>
        <p:spPr>
          <a:xfrm>
            <a:off x="3550013" y="2101961"/>
            <a:ext cx="2414922" cy="2414922"/>
          </a:xfrm>
          <a:prstGeom prst="ellipse">
            <a:avLst/>
          </a:prstGeom>
          <a:noFill/>
          <a:ln w="444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6" name="橢圓 5"/>
          <p:cNvSpPr>
            <a:spLocks noChangeAspect="1"/>
          </p:cNvSpPr>
          <p:nvPr/>
        </p:nvSpPr>
        <p:spPr>
          <a:xfrm>
            <a:off x="2841617" y="1409702"/>
            <a:ext cx="3815577" cy="3815577"/>
          </a:xfrm>
          <a:prstGeom prst="ellipse">
            <a:avLst/>
          </a:prstGeom>
          <a:noFill/>
          <a:ln w="444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3" name="橢圓 12"/>
          <p:cNvSpPr>
            <a:spLocks noChangeAspect="1"/>
          </p:cNvSpPr>
          <p:nvPr/>
        </p:nvSpPr>
        <p:spPr>
          <a:xfrm>
            <a:off x="4373372" y="2096096"/>
            <a:ext cx="121500" cy="121500"/>
          </a:xfrm>
          <a:prstGeom prst="ellipse">
            <a:avLst/>
          </a:prstGeom>
          <a:solidFill>
            <a:schemeClr val="bg1"/>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srgbClr val="00B050"/>
              </a:solidFill>
              <a:effectLst/>
              <a:uLnTx/>
              <a:uFillTx/>
              <a:latin typeface="Calibri"/>
              <a:ea typeface="新細明體" panose="02020500000000000000" pitchFamily="18" charset="-120"/>
              <a:cs typeface="+mn-cs"/>
            </a:endParaRPr>
          </a:p>
        </p:txBody>
      </p:sp>
      <p:sp>
        <p:nvSpPr>
          <p:cNvPr id="19" name="橢圓 18"/>
          <p:cNvSpPr>
            <a:spLocks noChangeAspect="1"/>
          </p:cNvSpPr>
          <p:nvPr/>
        </p:nvSpPr>
        <p:spPr>
          <a:xfrm>
            <a:off x="4583592" y="3137937"/>
            <a:ext cx="343402" cy="343402"/>
          </a:xfrm>
          <a:prstGeom prst="ellipse">
            <a:avLst/>
          </a:prstGeom>
          <a:solidFill>
            <a:srgbClr val="C0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0" name="橢圓 19"/>
          <p:cNvSpPr>
            <a:spLocks noChangeAspect="1"/>
          </p:cNvSpPr>
          <p:nvPr/>
        </p:nvSpPr>
        <p:spPr>
          <a:xfrm>
            <a:off x="4890446" y="2074328"/>
            <a:ext cx="121500" cy="121500"/>
          </a:xfrm>
          <a:prstGeom prst="ellipse">
            <a:avLst/>
          </a:prstGeom>
          <a:solidFill>
            <a:schemeClr val="bg1"/>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1" name="橢圓 20"/>
          <p:cNvSpPr>
            <a:spLocks noChangeAspect="1"/>
          </p:cNvSpPr>
          <p:nvPr/>
        </p:nvSpPr>
        <p:spPr>
          <a:xfrm>
            <a:off x="5619729" y="2492181"/>
            <a:ext cx="121500" cy="121500"/>
          </a:xfrm>
          <a:prstGeom prst="ellipse">
            <a:avLst/>
          </a:prstGeom>
          <a:solidFill>
            <a:schemeClr val="bg1"/>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4" name="橢圓 23"/>
          <p:cNvSpPr>
            <a:spLocks noChangeAspect="1"/>
          </p:cNvSpPr>
          <p:nvPr/>
        </p:nvSpPr>
        <p:spPr>
          <a:xfrm>
            <a:off x="4558447" y="4429931"/>
            <a:ext cx="121500" cy="121500"/>
          </a:xfrm>
          <a:prstGeom prst="ellipse">
            <a:avLst/>
          </a:prstGeom>
          <a:solidFill>
            <a:schemeClr val="bg1"/>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2" name="橢圓 21"/>
          <p:cNvSpPr>
            <a:spLocks noChangeAspect="1"/>
          </p:cNvSpPr>
          <p:nvPr/>
        </p:nvSpPr>
        <p:spPr>
          <a:xfrm>
            <a:off x="5493143" y="4155174"/>
            <a:ext cx="121500" cy="121500"/>
          </a:xfrm>
          <a:prstGeom prst="ellipse">
            <a:avLst/>
          </a:prstGeom>
          <a:solidFill>
            <a:schemeClr val="bg1"/>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5" name="橢圓 24"/>
          <p:cNvSpPr>
            <a:spLocks noChangeAspect="1"/>
          </p:cNvSpPr>
          <p:nvPr/>
        </p:nvSpPr>
        <p:spPr>
          <a:xfrm>
            <a:off x="5685554" y="5606986"/>
            <a:ext cx="121500" cy="121500"/>
          </a:xfrm>
          <a:prstGeom prst="ellipse">
            <a:avLst/>
          </a:prstGeom>
          <a:solidFill>
            <a:schemeClr val="bg1"/>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6" name="橢圓 25"/>
          <p:cNvSpPr>
            <a:spLocks noChangeAspect="1"/>
          </p:cNvSpPr>
          <p:nvPr/>
        </p:nvSpPr>
        <p:spPr>
          <a:xfrm>
            <a:off x="5877415" y="3315657"/>
            <a:ext cx="121500" cy="121500"/>
          </a:xfrm>
          <a:prstGeom prst="ellipse">
            <a:avLst/>
          </a:prstGeom>
          <a:solidFill>
            <a:schemeClr val="bg1"/>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 name="文字方塊 1"/>
          <p:cNvSpPr txBox="1"/>
          <p:nvPr/>
        </p:nvSpPr>
        <p:spPr>
          <a:xfrm>
            <a:off x="5877415" y="5453542"/>
            <a:ext cx="2069797"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1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計算預測的位置</a:t>
            </a:r>
          </a:p>
        </p:txBody>
      </p:sp>
      <p:sp>
        <p:nvSpPr>
          <p:cNvPr id="15" name="矩形 14"/>
          <p:cNvSpPr/>
          <p:nvPr/>
        </p:nvSpPr>
        <p:spPr>
          <a:xfrm>
            <a:off x="107504" y="6357695"/>
            <a:ext cx="617537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James Lequeux, La découverte de Neptune par Le Verrier (1846)</a:t>
            </a:r>
          </a:p>
        </p:txBody>
      </p:sp>
      <p:sp>
        <p:nvSpPr>
          <p:cNvPr id="17" name="文字方塊 16"/>
          <p:cNvSpPr txBox="1"/>
          <p:nvPr/>
        </p:nvSpPr>
        <p:spPr>
          <a:xfrm rot="19527383">
            <a:off x="3289842" y="1956307"/>
            <a:ext cx="12105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smtClean="0">
                <a:ln>
                  <a:noFill/>
                </a:ln>
                <a:solidFill>
                  <a:prstClr val="black"/>
                </a:solidFill>
                <a:effectLst/>
                <a:uLnTx/>
                <a:uFillTx/>
                <a:latin typeface="Calibri"/>
                <a:ea typeface="新細明體" panose="02020500000000000000" pitchFamily="18" charset="-120"/>
                <a:cs typeface="+mn-cs"/>
              </a:rPr>
              <a:t>天王星軌道</a:t>
            </a:r>
            <a:endParaRPr kumimoji="0" lang="zh-TW" altLang="en-US" sz="16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
        <p:nvSpPr>
          <p:cNvPr id="18" name="文字方塊 17"/>
          <p:cNvSpPr txBox="1"/>
          <p:nvPr/>
        </p:nvSpPr>
        <p:spPr>
          <a:xfrm>
            <a:off x="4049350" y="285434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smtClean="0">
                <a:ln>
                  <a:noFill/>
                </a:ln>
                <a:solidFill>
                  <a:prstClr val="black"/>
                </a:solidFill>
                <a:effectLst/>
                <a:uLnTx/>
                <a:uFillTx/>
                <a:latin typeface="Calibri"/>
                <a:ea typeface="新細明體" panose="02020500000000000000" pitchFamily="18" charset="-120"/>
                <a:cs typeface="+mn-cs"/>
              </a:rPr>
              <a:t>太陽</a:t>
            </a:r>
            <a:endParaRPr kumimoji="0"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58345679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na.ssl-images-amazon.com/images/I/51sau2UGHjL.jpg"/>
          <p:cNvPicPr>
            <a:picLocks noChangeAspect="1" noChangeArrowheads="1"/>
          </p:cNvPicPr>
          <p:nvPr/>
        </p:nvPicPr>
        <p:blipFill rotWithShape="1">
          <a:blip r:embed="rId3">
            <a:extLst>
              <a:ext uri="{28A0092B-C50C-407E-A947-70E740481C1C}">
                <a14:useLocalDpi xmlns:a14="http://schemas.microsoft.com/office/drawing/2010/main" val="0"/>
              </a:ext>
            </a:extLst>
          </a:blip>
          <a:srcRect t="7337" b="16364"/>
          <a:stretch/>
        </p:blipFill>
        <p:spPr bwMode="auto">
          <a:xfrm>
            <a:off x="95250" y="152399"/>
            <a:ext cx="5670550" cy="6676723"/>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5881568" y="812800"/>
            <a:ext cx="326243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smtClean="0">
                <a:ln>
                  <a:noFill/>
                </a:ln>
                <a:solidFill>
                  <a:srgbClr val="0070C0"/>
                </a:solidFill>
                <a:effectLst/>
                <a:uLnTx/>
                <a:uFillTx/>
                <a:latin typeface="微軟正黑體" panose="020B0604030504040204" pitchFamily="34" charset="-120"/>
                <a:ea typeface="微軟正黑體" panose="020B0604030504040204" pitchFamily="34" charset="-120"/>
                <a:cs typeface="+mn-cs"/>
              </a:rPr>
              <a:t>柏拉圖的想像</a:t>
            </a:r>
            <a:endParaRPr kumimoji="0" lang="zh-TW" altLang="en-US" sz="40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endParaRPr>
          </a:p>
        </p:txBody>
      </p:sp>
      <p:sp>
        <p:nvSpPr>
          <p:cNvPr id="5" name="矩形 4"/>
          <p:cNvSpPr/>
          <p:nvPr/>
        </p:nvSpPr>
        <p:spPr>
          <a:xfrm>
            <a:off x="5713253" y="6291357"/>
            <a:ext cx="343074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err="1" smtClean="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Illusrated</a:t>
            </a:r>
            <a:r>
              <a:rPr kumimoji="0" lang="en-US" altLang="zh-TW" sz="2000" b="0" i="0" u="none" strike="noStrike" kern="1200" cap="none" spc="0" normalizeH="0" baseline="0" noProof="0" dirty="0" smtClean="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 by Bobby </a:t>
            </a:r>
            <a:r>
              <a:rPr kumimoji="0" lang="en-US" altLang="zh-TW" sz="2000" b="0" i="0" u="none" strike="noStrike" kern="1200" cap="none" spc="0" normalizeH="0" baseline="0" noProof="0" dirty="0" err="1" smtClean="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Gombert</a:t>
            </a:r>
            <a:endParaRPr kumimoji="0" lang="zh-TW" altLang="en-US" sz="2000" b="0"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Tree>
    <p:extLst>
      <p:ext uri="{BB962C8B-B14F-4D97-AF65-F5344CB8AC3E}">
        <p14:creationId xmlns:p14="http://schemas.microsoft.com/office/powerpoint/2010/main" val="10565365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線接點 27"/>
          <p:cNvCxnSpPr/>
          <p:nvPr/>
        </p:nvCxnSpPr>
        <p:spPr>
          <a:xfrm>
            <a:off x="4755293" y="1081694"/>
            <a:ext cx="0" cy="452529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 name="直線接點 2"/>
          <p:cNvCxnSpPr/>
          <p:nvPr/>
        </p:nvCxnSpPr>
        <p:spPr>
          <a:xfrm>
            <a:off x="2493819" y="3309422"/>
            <a:ext cx="456992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橢圓 4"/>
          <p:cNvSpPr>
            <a:spLocks noChangeAspect="1"/>
          </p:cNvSpPr>
          <p:nvPr/>
        </p:nvSpPr>
        <p:spPr>
          <a:xfrm>
            <a:off x="3550013" y="2101961"/>
            <a:ext cx="2414922" cy="2414922"/>
          </a:xfrm>
          <a:prstGeom prst="ellipse">
            <a:avLst/>
          </a:prstGeom>
          <a:noFill/>
          <a:ln w="444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6" name="橢圓 5"/>
          <p:cNvSpPr>
            <a:spLocks noChangeAspect="1"/>
          </p:cNvSpPr>
          <p:nvPr/>
        </p:nvSpPr>
        <p:spPr>
          <a:xfrm>
            <a:off x="2841617" y="1409702"/>
            <a:ext cx="3815577" cy="3815577"/>
          </a:xfrm>
          <a:prstGeom prst="ellipse">
            <a:avLst/>
          </a:prstGeom>
          <a:noFill/>
          <a:ln w="444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3" name="橢圓 12"/>
          <p:cNvSpPr>
            <a:spLocks noChangeAspect="1"/>
          </p:cNvSpPr>
          <p:nvPr/>
        </p:nvSpPr>
        <p:spPr>
          <a:xfrm>
            <a:off x="4373372" y="2096096"/>
            <a:ext cx="121500" cy="121500"/>
          </a:xfrm>
          <a:prstGeom prst="ellipse">
            <a:avLst/>
          </a:prstGeom>
          <a:solidFill>
            <a:schemeClr val="bg1"/>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6" name="橢圓 15"/>
          <p:cNvSpPr>
            <a:spLocks noChangeAspect="1"/>
          </p:cNvSpPr>
          <p:nvPr/>
        </p:nvSpPr>
        <p:spPr>
          <a:xfrm>
            <a:off x="5879012" y="3315422"/>
            <a:ext cx="121500" cy="121500"/>
          </a:xfrm>
          <a:prstGeom prst="ellipse">
            <a:avLst/>
          </a:prstGeom>
          <a:solidFill>
            <a:srgbClr val="002060"/>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9" name="橢圓 18"/>
          <p:cNvSpPr>
            <a:spLocks noChangeAspect="1"/>
          </p:cNvSpPr>
          <p:nvPr/>
        </p:nvSpPr>
        <p:spPr>
          <a:xfrm>
            <a:off x="4583592" y="3137937"/>
            <a:ext cx="343402" cy="343402"/>
          </a:xfrm>
          <a:prstGeom prst="ellipse">
            <a:avLst/>
          </a:prstGeom>
          <a:solidFill>
            <a:srgbClr val="C0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0" name="橢圓 19"/>
          <p:cNvSpPr>
            <a:spLocks noChangeAspect="1"/>
          </p:cNvSpPr>
          <p:nvPr/>
        </p:nvSpPr>
        <p:spPr>
          <a:xfrm>
            <a:off x="4890446" y="2074328"/>
            <a:ext cx="121500" cy="121500"/>
          </a:xfrm>
          <a:prstGeom prst="ellipse">
            <a:avLst/>
          </a:prstGeom>
          <a:solidFill>
            <a:schemeClr val="bg1"/>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1" name="橢圓 20"/>
          <p:cNvSpPr>
            <a:spLocks noChangeAspect="1"/>
          </p:cNvSpPr>
          <p:nvPr/>
        </p:nvSpPr>
        <p:spPr>
          <a:xfrm>
            <a:off x="5619729" y="2492181"/>
            <a:ext cx="121500" cy="121500"/>
          </a:xfrm>
          <a:prstGeom prst="ellipse">
            <a:avLst/>
          </a:prstGeom>
          <a:solidFill>
            <a:schemeClr val="bg1"/>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3" name="橢圓 22"/>
          <p:cNvSpPr>
            <a:spLocks noChangeAspect="1"/>
          </p:cNvSpPr>
          <p:nvPr/>
        </p:nvSpPr>
        <p:spPr>
          <a:xfrm>
            <a:off x="4455013" y="2093034"/>
            <a:ext cx="121500" cy="121500"/>
          </a:xfrm>
          <a:prstGeom prst="ellipse">
            <a:avLst/>
          </a:prstGeom>
          <a:solidFill>
            <a:schemeClr val="tx1"/>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4" name="橢圓 23"/>
          <p:cNvSpPr>
            <a:spLocks noChangeAspect="1"/>
          </p:cNvSpPr>
          <p:nvPr/>
        </p:nvSpPr>
        <p:spPr>
          <a:xfrm>
            <a:off x="4558447" y="4429931"/>
            <a:ext cx="121500" cy="121500"/>
          </a:xfrm>
          <a:prstGeom prst="ellipse">
            <a:avLst/>
          </a:prstGeom>
          <a:solidFill>
            <a:schemeClr val="bg1"/>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2" name="橢圓 21"/>
          <p:cNvSpPr>
            <a:spLocks noChangeAspect="1"/>
          </p:cNvSpPr>
          <p:nvPr/>
        </p:nvSpPr>
        <p:spPr>
          <a:xfrm>
            <a:off x="5493143" y="4155174"/>
            <a:ext cx="121500" cy="121500"/>
          </a:xfrm>
          <a:prstGeom prst="ellipse">
            <a:avLst/>
          </a:prstGeom>
          <a:solidFill>
            <a:schemeClr val="bg1"/>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8" name="橢圓 17"/>
          <p:cNvSpPr>
            <a:spLocks noChangeAspect="1"/>
          </p:cNvSpPr>
          <p:nvPr/>
        </p:nvSpPr>
        <p:spPr>
          <a:xfrm>
            <a:off x="4636070" y="4439049"/>
            <a:ext cx="121500" cy="121500"/>
          </a:xfrm>
          <a:prstGeom prst="ellipse">
            <a:avLst/>
          </a:prstGeom>
          <a:solidFill>
            <a:srgbClr val="002060"/>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7" name="橢圓 16"/>
          <p:cNvSpPr>
            <a:spLocks noChangeAspect="1"/>
          </p:cNvSpPr>
          <p:nvPr/>
        </p:nvSpPr>
        <p:spPr>
          <a:xfrm>
            <a:off x="5534955" y="4110200"/>
            <a:ext cx="121500" cy="121500"/>
          </a:xfrm>
          <a:prstGeom prst="ellipse">
            <a:avLst/>
          </a:prstGeom>
          <a:solidFill>
            <a:srgbClr val="002060"/>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5" name="橢圓 14"/>
          <p:cNvSpPr>
            <a:spLocks noChangeAspect="1"/>
          </p:cNvSpPr>
          <p:nvPr/>
        </p:nvSpPr>
        <p:spPr>
          <a:xfrm>
            <a:off x="5662690" y="2547488"/>
            <a:ext cx="121500" cy="121500"/>
          </a:xfrm>
          <a:prstGeom prst="ellipse">
            <a:avLst/>
          </a:prstGeom>
          <a:solidFill>
            <a:srgbClr val="002060"/>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4" name="橢圓 13"/>
          <p:cNvSpPr>
            <a:spLocks noChangeAspect="1"/>
          </p:cNvSpPr>
          <p:nvPr/>
        </p:nvSpPr>
        <p:spPr>
          <a:xfrm>
            <a:off x="4947182" y="2101101"/>
            <a:ext cx="121500" cy="121500"/>
          </a:xfrm>
          <a:prstGeom prst="ellipse">
            <a:avLst/>
          </a:prstGeom>
          <a:solidFill>
            <a:srgbClr val="002060"/>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5" name="橢圓 24"/>
          <p:cNvSpPr>
            <a:spLocks noChangeAspect="1"/>
          </p:cNvSpPr>
          <p:nvPr/>
        </p:nvSpPr>
        <p:spPr>
          <a:xfrm>
            <a:off x="5685554" y="5606986"/>
            <a:ext cx="121500" cy="121500"/>
          </a:xfrm>
          <a:prstGeom prst="ellipse">
            <a:avLst/>
          </a:prstGeom>
          <a:solidFill>
            <a:srgbClr val="002060"/>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6" name="橢圓 25"/>
          <p:cNvSpPr>
            <a:spLocks noChangeAspect="1"/>
          </p:cNvSpPr>
          <p:nvPr/>
        </p:nvSpPr>
        <p:spPr>
          <a:xfrm>
            <a:off x="5686454" y="5355142"/>
            <a:ext cx="121500" cy="121500"/>
          </a:xfrm>
          <a:prstGeom prst="ellipse">
            <a:avLst/>
          </a:prstGeom>
          <a:solidFill>
            <a:schemeClr val="bg1"/>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7" name="文字方塊 26"/>
          <p:cNvSpPr txBox="1"/>
          <p:nvPr/>
        </p:nvSpPr>
        <p:spPr>
          <a:xfrm>
            <a:off x="5848652" y="5202757"/>
            <a:ext cx="2069797"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1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計算預測的位置</a:t>
            </a:r>
          </a:p>
        </p:txBody>
      </p:sp>
      <p:sp>
        <p:nvSpPr>
          <p:cNvPr id="29" name="文字方塊 28"/>
          <p:cNvSpPr txBox="1"/>
          <p:nvPr/>
        </p:nvSpPr>
        <p:spPr>
          <a:xfrm>
            <a:off x="5852476" y="5497186"/>
            <a:ext cx="2069797"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1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觀測所得的位置</a:t>
            </a:r>
          </a:p>
        </p:txBody>
      </p:sp>
      <p:sp>
        <p:nvSpPr>
          <p:cNvPr id="30" name="矩形 29"/>
          <p:cNvSpPr/>
          <p:nvPr/>
        </p:nvSpPr>
        <p:spPr>
          <a:xfrm>
            <a:off x="107504" y="6357695"/>
            <a:ext cx="617537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James Lequeux, La découverte de Neptune par Le Verrier (1846)</a:t>
            </a:r>
          </a:p>
        </p:txBody>
      </p:sp>
      <p:sp>
        <p:nvSpPr>
          <p:cNvPr id="2" name="文字方塊 1"/>
          <p:cNvSpPr txBox="1"/>
          <p:nvPr/>
        </p:nvSpPr>
        <p:spPr>
          <a:xfrm>
            <a:off x="197775" y="242610"/>
            <a:ext cx="5724644"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計算結果與觀測結果的差異，</a:t>
            </a:r>
            <a:endParaRPr kumimoji="0" lang="en-US" altLang="zh-TW" sz="2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是由於有一顆未被發現的星球重力影響。</a:t>
            </a:r>
            <a:endParaRPr kumimoji="0" lang="en-US" altLang="zh-TW" sz="2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smtClean="0">
                <a:ln>
                  <a:noFill/>
                </a:ln>
                <a:solidFill>
                  <a:srgbClr val="C00000"/>
                </a:solidFill>
                <a:effectLst/>
                <a:uLnTx/>
                <a:uFillTx/>
                <a:latin typeface="微軟正黑體" panose="020B0604030504040204" pitchFamily="34" charset="-120"/>
                <a:ea typeface="微軟正黑體" panose="020B0604030504040204" pitchFamily="34" charset="-120"/>
                <a:cs typeface="+mn-cs"/>
              </a:rPr>
              <a:t>星球應該在何處</a:t>
            </a:r>
            <a:r>
              <a:rPr kumimoji="0" lang="en-US" altLang="zh-TW" sz="2400" b="1" i="0" u="none" strike="noStrike" kern="1200" cap="none" spc="0" normalizeH="0" baseline="0" noProof="0" dirty="0" smtClean="0">
                <a:ln>
                  <a:noFill/>
                </a:ln>
                <a:solidFill>
                  <a:srgbClr val="C00000"/>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47348911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線接點 27"/>
          <p:cNvCxnSpPr/>
          <p:nvPr/>
        </p:nvCxnSpPr>
        <p:spPr>
          <a:xfrm>
            <a:off x="4755293" y="1081694"/>
            <a:ext cx="0" cy="452529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 name="直線接點 2"/>
          <p:cNvCxnSpPr/>
          <p:nvPr/>
        </p:nvCxnSpPr>
        <p:spPr>
          <a:xfrm>
            <a:off x="2493819" y="3309422"/>
            <a:ext cx="456992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橢圓 4"/>
          <p:cNvSpPr>
            <a:spLocks noChangeAspect="1"/>
          </p:cNvSpPr>
          <p:nvPr/>
        </p:nvSpPr>
        <p:spPr>
          <a:xfrm>
            <a:off x="3550013" y="2101961"/>
            <a:ext cx="2414922" cy="2414922"/>
          </a:xfrm>
          <a:prstGeom prst="ellipse">
            <a:avLst/>
          </a:prstGeom>
          <a:noFill/>
          <a:ln w="444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6" name="橢圓 5"/>
          <p:cNvSpPr>
            <a:spLocks noChangeAspect="1"/>
          </p:cNvSpPr>
          <p:nvPr/>
        </p:nvSpPr>
        <p:spPr>
          <a:xfrm>
            <a:off x="2841617" y="1409702"/>
            <a:ext cx="3815577" cy="3815577"/>
          </a:xfrm>
          <a:prstGeom prst="ellipse">
            <a:avLst/>
          </a:prstGeom>
          <a:noFill/>
          <a:ln w="444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7" name="橢圓 6"/>
          <p:cNvSpPr>
            <a:spLocks noChangeAspect="1"/>
          </p:cNvSpPr>
          <p:nvPr/>
        </p:nvSpPr>
        <p:spPr>
          <a:xfrm>
            <a:off x="5776863" y="1680211"/>
            <a:ext cx="121500" cy="121500"/>
          </a:xfrm>
          <a:prstGeom prst="ellipse">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8" name="橢圓 7"/>
          <p:cNvSpPr>
            <a:spLocks noChangeAspect="1"/>
          </p:cNvSpPr>
          <p:nvPr/>
        </p:nvSpPr>
        <p:spPr>
          <a:xfrm>
            <a:off x="6092871" y="1963944"/>
            <a:ext cx="121500" cy="121500"/>
          </a:xfrm>
          <a:prstGeom prst="ellipse">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9" name="橢圓 8"/>
          <p:cNvSpPr>
            <a:spLocks noChangeAspect="1"/>
          </p:cNvSpPr>
          <p:nvPr/>
        </p:nvSpPr>
        <p:spPr>
          <a:xfrm>
            <a:off x="6455940" y="2552931"/>
            <a:ext cx="121500" cy="121500"/>
          </a:xfrm>
          <a:prstGeom prst="ellipse">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0" name="橢圓 9"/>
          <p:cNvSpPr>
            <a:spLocks noChangeAspect="1"/>
          </p:cNvSpPr>
          <p:nvPr/>
        </p:nvSpPr>
        <p:spPr>
          <a:xfrm>
            <a:off x="6593105" y="3303267"/>
            <a:ext cx="121500" cy="121500"/>
          </a:xfrm>
          <a:prstGeom prst="ellipse">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1" name="橢圓 10"/>
          <p:cNvSpPr>
            <a:spLocks noChangeAspect="1"/>
          </p:cNvSpPr>
          <p:nvPr/>
        </p:nvSpPr>
        <p:spPr>
          <a:xfrm>
            <a:off x="6480143" y="3956793"/>
            <a:ext cx="121500" cy="121500"/>
          </a:xfrm>
          <a:prstGeom prst="ellipse">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2" name="橢圓 11"/>
          <p:cNvSpPr>
            <a:spLocks noChangeAspect="1"/>
          </p:cNvSpPr>
          <p:nvPr/>
        </p:nvSpPr>
        <p:spPr>
          <a:xfrm>
            <a:off x="6109010" y="4521573"/>
            <a:ext cx="121500" cy="121500"/>
          </a:xfrm>
          <a:prstGeom prst="ellipse">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3" name="橢圓 12"/>
          <p:cNvSpPr>
            <a:spLocks noChangeAspect="1"/>
          </p:cNvSpPr>
          <p:nvPr/>
        </p:nvSpPr>
        <p:spPr>
          <a:xfrm>
            <a:off x="4373372" y="2096096"/>
            <a:ext cx="121500" cy="121500"/>
          </a:xfrm>
          <a:prstGeom prst="ellipse">
            <a:avLst/>
          </a:prstGeom>
          <a:solidFill>
            <a:schemeClr val="bg1"/>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6" name="橢圓 15"/>
          <p:cNvSpPr>
            <a:spLocks noChangeAspect="1"/>
          </p:cNvSpPr>
          <p:nvPr/>
        </p:nvSpPr>
        <p:spPr>
          <a:xfrm>
            <a:off x="5879012" y="3315422"/>
            <a:ext cx="121500" cy="121500"/>
          </a:xfrm>
          <a:prstGeom prst="ellipse">
            <a:avLst/>
          </a:prstGeom>
          <a:solidFill>
            <a:srgbClr val="002060"/>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9" name="橢圓 18"/>
          <p:cNvSpPr>
            <a:spLocks noChangeAspect="1"/>
          </p:cNvSpPr>
          <p:nvPr/>
        </p:nvSpPr>
        <p:spPr>
          <a:xfrm>
            <a:off x="4583592" y="3137937"/>
            <a:ext cx="343402" cy="343402"/>
          </a:xfrm>
          <a:prstGeom prst="ellipse">
            <a:avLst/>
          </a:prstGeom>
          <a:solidFill>
            <a:srgbClr val="C0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0" name="橢圓 19"/>
          <p:cNvSpPr>
            <a:spLocks noChangeAspect="1"/>
          </p:cNvSpPr>
          <p:nvPr/>
        </p:nvSpPr>
        <p:spPr>
          <a:xfrm>
            <a:off x="4890446" y="2074328"/>
            <a:ext cx="121500" cy="121500"/>
          </a:xfrm>
          <a:prstGeom prst="ellipse">
            <a:avLst/>
          </a:prstGeom>
          <a:solidFill>
            <a:schemeClr val="bg1"/>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1" name="橢圓 20"/>
          <p:cNvSpPr>
            <a:spLocks noChangeAspect="1"/>
          </p:cNvSpPr>
          <p:nvPr/>
        </p:nvSpPr>
        <p:spPr>
          <a:xfrm>
            <a:off x="5619729" y="2492181"/>
            <a:ext cx="121500" cy="121500"/>
          </a:xfrm>
          <a:prstGeom prst="ellipse">
            <a:avLst/>
          </a:prstGeom>
          <a:solidFill>
            <a:schemeClr val="bg1"/>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3" name="橢圓 22"/>
          <p:cNvSpPr>
            <a:spLocks noChangeAspect="1"/>
          </p:cNvSpPr>
          <p:nvPr/>
        </p:nvSpPr>
        <p:spPr>
          <a:xfrm>
            <a:off x="4455013" y="2093034"/>
            <a:ext cx="121500" cy="121500"/>
          </a:xfrm>
          <a:prstGeom prst="ellipse">
            <a:avLst/>
          </a:prstGeom>
          <a:solidFill>
            <a:srgbClr val="002060"/>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4" name="橢圓 23"/>
          <p:cNvSpPr>
            <a:spLocks noChangeAspect="1"/>
          </p:cNvSpPr>
          <p:nvPr/>
        </p:nvSpPr>
        <p:spPr>
          <a:xfrm>
            <a:off x="4558447" y="4429931"/>
            <a:ext cx="121500" cy="121500"/>
          </a:xfrm>
          <a:prstGeom prst="ellipse">
            <a:avLst/>
          </a:prstGeom>
          <a:solidFill>
            <a:schemeClr val="bg1"/>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2" name="橢圓 21"/>
          <p:cNvSpPr>
            <a:spLocks noChangeAspect="1"/>
          </p:cNvSpPr>
          <p:nvPr/>
        </p:nvSpPr>
        <p:spPr>
          <a:xfrm>
            <a:off x="5493143" y="4155174"/>
            <a:ext cx="121500" cy="121500"/>
          </a:xfrm>
          <a:prstGeom prst="ellipse">
            <a:avLst/>
          </a:prstGeom>
          <a:solidFill>
            <a:schemeClr val="bg1"/>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8" name="橢圓 17"/>
          <p:cNvSpPr>
            <a:spLocks noChangeAspect="1"/>
          </p:cNvSpPr>
          <p:nvPr/>
        </p:nvSpPr>
        <p:spPr>
          <a:xfrm>
            <a:off x="4636070" y="4439049"/>
            <a:ext cx="121500" cy="121500"/>
          </a:xfrm>
          <a:prstGeom prst="ellipse">
            <a:avLst/>
          </a:prstGeom>
          <a:solidFill>
            <a:srgbClr val="002060"/>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7" name="橢圓 16"/>
          <p:cNvSpPr>
            <a:spLocks noChangeAspect="1"/>
          </p:cNvSpPr>
          <p:nvPr/>
        </p:nvSpPr>
        <p:spPr>
          <a:xfrm>
            <a:off x="5534955" y="4110200"/>
            <a:ext cx="121500" cy="121500"/>
          </a:xfrm>
          <a:prstGeom prst="ellipse">
            <a:avLst/>
          </a:prstGeom>
          <a:solidFill>
            <a:srgbClr val="002060"/>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5" name="橢圓 14"/>
          <p:cNvSpPr>
            <a:spLocks noChangeAspect="1"/>
          </p:cNvSpPr>
          <p:nvPr/>
        </p:nvSpPr>
        <p:spPr>
          <a:xfrm>
            <a:off x="5662690" y="2547488"/>
            <a:ext cx="121500" cy="121500"/>
          </a:xfrm>
          <a:prstGeom prst="ellipse">
            <a:avLst/>
          </a:prstGeom>
          <a:solidFill>
            <a:srgbClr val="002060"/>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4" name="橢圓 13"/>
          <p:cNvSpPr>
            <a:spLocks noChangeAspect="1"/>
          </p:cNvSpPr>
          <p:nvPr/>
        </p:nvSpPr>
        <p:spPr>
          <a:xfrm>
            <a:off x="4947182" y="2101101"/>
            <a:ext cx="121500" cy="121500"/>
          </a:xfrm>
          <a:prstGeom prst="ellipse">
            <a:avLst/>
          </a:prstGeom>
          <a:solidFill>
            <a:srgbClr val="002060"/>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7" name="橢圓 26"/>
          <p:cNvSpPr>
            <a:spLocks noChangeAspect="1"/>
          </p:cNvSpPr>
          <p:nvPr/>
        </p:nvSpPr>
        <p:spPr>
          <a:xfrm>
            <a:off x="5685554" y="5606986"/>
            <a:ext cx="121500" cy="121500"/>
          </a:xfrm>
          <a:prstGeom prst="ellipse">
            <a:avLst/>
          </a:prstGeom>
          <a:solidFill>
            <a:srgbClr val="002060"/>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9" name="橢圓 28"/>
          <p:cNvSpPr>
            <a:spLocks noChangeAspect="1"/>
          </p:cNvSpPr>
          <p:nvPr/>
        </p:nvSpPr>
        <p:spPr>
          <a:xfrm>
            <a:off x="5686454" y="5355142"/>
            <a:ext cx="121500" cy="121500"/>
          </a:xfrm>
          <a:prstGeom prst="ellipse">
            <a:avLst/>
          </a:prstGeom>
          <a:solidFill>
            <a:schemeClr val="bg1"/>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30" name="文字方塊 29"/>
          <p:cNvSpPr txBox="1"/>
          <p:nvPr/>
        </p:nvSpPr>
        <p:spPr>
          <a:xfrm>
            <a:off x="5848652" y="5202757"/>
            <a:ext cx="2069797"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1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計算預測的位置</a:t>
            </a:r>
          </a:p>
        </p:txBody>
      </p:sp>
      <p:sp>
        <p:nvSpPr>
          <p:cNvPr id="31" name="文字方塊 30"/>
          <p:cNvSpPr txBox="1"/>
          <p:nvPr/>
        </p:nvSpPr>
        <p:spPr>
          <a:xfrm>
            <a:off x="5852476" y="5497186"/>
            <a:ext cx="2069797"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1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觀測所得的位置</a:t>
            </a:r>
          </a:p>
        </p:txBody>
      </p:sp>
      <p:sp>
        <p:nvSpPr>
          <p:cNvPr id="33" name="矩形 32"/>
          <p:cNvSpPr/>
          <p:nvPr/>
        </p:nvSpPr>
        <p:spPr>
          <a:xfrm>
            <a:off x="107504" y="6357695"/>
            <a:ext cx="617537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James Lequeux, La découverte de Neptune par Le Verrier (1846)</a:t>
            </a:r>
          </a:p>
        </p:txBody>
      </p:sp>
      <p:sp>
        <p:nvSpPr>
          <p:cNvPr id="2" name="文字方塊 1"/>
          <p:cNvSpPr txBox="1"/>
          <p:nvPr/>
        </p:nvSpPr>
        <p:spPr>
          <a:xfrm flipH="1">
            <a:off x="6732540" y="2101101"/>
            <a:ext cx="48540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smtClean="0">
                <a:ln>
                  <a:noFill/>
                </a:ln>
                <a:solidFill>
                  <a:srgbClr val="C00000"/>
                </a:solidFill>
                <a:effectLst/>
                <a:uLnTx/>
                <a:uFillTx/>
                <a:latin typeface="新細明體" panose="02020500000000000000" pitchFamily="18" charset="-120"/>
                <a:ea typeface="新細明體" panose="02020500000000000000" pitchFamily="18" charset="-120"/>
                <a:cs typeface="+mn-cs"/>
              </a:rPr>
              <a:t>海王星</a:t>
            </a:r>
            <a:endParaRPr kumimoji="0" lang="zh-TW" altLang="en-US" sz="2000" b="1" i="0" u="none" strike="noStrike" kern="1200" cap="none" spc="0" normalizeH="0" baseline="0" noProof="0" dirty="0">
              <a:ln>
                <a:noFill/>
              </a:ln>
              <a:solidFill>
                <a:srgbClr val="C00000"/>
              </a:solidFill>
              <a:effectLst/>
              <a:uLnTx/>
              <a:uFillTx/>
              <a:latin typeface="新細明體" panose="02020500000000000000" pitchFamily="18" charset="-120"/>
              <a:ea typeface="新細明體" panose="02020500000000000000" pitchFamily="18" charset="-120"/>
              <a:cs typeface="+mn-cs"/>
            </a:endParaRPr>
          </a:p>
        </p:txBody>
      </p:sp>
      <p:grpSp>
        <p:nvGrpSpPr>
          <p:cNvPr id="26" name="群組 25"/>
          <p:cNvGrpSpPr/>
          <p:nvPr/>
        </p:nvGrpSpPr>
        <p:grpSpPr>
          <a:xfrm>
            <a:off x="107504" y="-41090"/>
            <a:ext cx="5334164" cy="2176168"/>
            <a:chOff x="-9698418" y="-2748413"/>
            <a:chExt cx="5334164" cy="2176168"/>
          </a:xfrm>
        </p:grpSpPr>
        <p:sp>
          <p:nvSpPr>
            <p:cNvPr id="32" name="標題 1"/>
            <p:cNvSpPr txBox="1">
              <a:spLocks/>
            </p:cNvSpPr>
            <p:nvPr/>
          </p:nvSpPr>
          <p:spPr>
            <a:xfrm>
              <a:off x="-9698418" y="-2748413"/>
              <a:ext cx="5334164" cy="8285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TW" altLang="zh-TW" sz="4000" b="1" i="0" u="none" strike="noStrike" kern="1200" cap="none" spc="0" normalizeH="0" baseline="0" noProof="0" dirty="0" smtClean="0">
                  <a:ln>
                    <a:noFill/>
                  </a:ln>
                  <a:solidFill>
                    <a:srgbClr val="0070C0"/>
                  </a:solidFill>
                  <a:effectLst/>
                  <a:uLnTx/>
                  <a:uFillTx/>
                  <a:latin typeface="微軟正黑體" panose="020B0604030504040204" pitchFamily="34" charset="-120"/>
                  <a:ea typeface="微軟正黑體" panose="020B0604030504040204" pitchFamily="34" charset="-120"/>
                  <a:cs typeface="+mj-cs"/>
                </a:rPr>
                <a:t>成功</a:t>
              </a:r>
              <a:r>
                <a:rPr kumimoji="0" lang="zh-TW" altLang="en-US" sz="4000" b="1" i="0" u="none" strike="noStrike" kern="1200" cap="none" spc="0" normalizeH="0" baseline="0" noProof="0" dirty="0" smtClean="0">
                  <a:ln>
                    <a:noFill/>
                  </a:ln>
                  <a:solidFill>
                    <a:srgbClr val="0070C0"/>
                  </a:solidFill>
                  <a:effectLst/>
                  <a:uLnTx/>
                  <a:uFillTx/>
                  <a:latin typeface="微軟正黑體" panose="020B0604030504040204" pitchFamily="34" charset="-120"/>
                  <a:ea typeface="微軟正黑體" panose="020B0604030504040204" pitchFamily="34" charset="-120"/>
                  <a:cs typeface="+mj-cs"/>
                </a:rPr>
                <a:t>預</a:t>
              </a:r>
              <a:r>
                <a:rPr kumimoji="0" lang="zh-TW" altLang="zh-TW" sz="4000" b="1" i="0" u="none" strike="noStrike" kern="1200" cap="none" spc="0" normalizeH="0" baseline="0" noProof="0" dirty="0" smtClean="0">
                  <a:ln>
                    <a:noFill/>
                  </a:ln>
                  <a:solidFill>
                    <a:srgbClr val="0070C0"/>
                  </a:solidFill>
                  <a:effectLst/>
                  <a:uLnTx/>
                  <a:uFillTx/>
                  <a:latin typeface="微軟正黑體" panose="020B0604030504040204" pitchFamily="34" charset="-120"/>
                  <a:ea typeface="微軟正黑體" panose="020B0604030504040204" pitchFamily="34" charset="-120"/>
                  <a:cs typeface="+mj-cs"/>
                </a:rPr>
                <a:t>言海王星的存在</a:t>
              </a:r>
              <a:endParaRPr kumimoji="0" lang="zh-TW" altLang="en-US" sz="4000" b="1" i="0" u="none" strike="noStrike" kern="1200" cap="none" spc="0" normalizeH="0" baseline="0" noProof="0" dirty="0" smtClean="0">
                <a:ln>
                  <a:noFill/>
                </a:ln>
                <a:solidFill>
                  <a:srgbClr val="0070C0"/>
                </a:solidFill>
                <a:effectLst/>
                <a:uLnTx/>
                <a:uFillTx/>
                <a:latin typeface="微軟正黑體" panose="020B0604030504040204" pitchFamily="34" charset="-120"/>
                <a:ea typeface="微軟正黑體" panose="020B0604030504040204" pitchFamily="34" charset="-120"/>
                <a:cs typeface="+mj-cs"/>
              </a:endParaRPr>
            </a:p>
          </p:txBody>
        </p:sp>
        <p:sp>
          <p:nvSpPr>
            <p:cNvPr id="4" name="矩形 3"/>
            <p:cNvSpPr/>
            <p:nvPr/>
          </p:nvSpPr>
          <p:spPr>
            <a:xfrm>
              <a:off x="-9698418" y="-1915707"/>
              <a:ext cx="4514377" cy="369332"/>
            </a:xfrm>
            <a:prstGeom prst="rect">
              <a:avLst/>
            </a:prstGeom>
          </p:spPr>
          <p:txBody>
            <a:bodyPr wrap="non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TW" altLang="zh-TW" sz="2000" b="1"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海王星</a:t>
              </a:r>
              <a:r>
                <a:rPr kumimoji="0" lang="zh-TW" altLang="en-US" sz="2000" b="1"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對天王星</a:t>
              </a:r>
              <a:r>
                <a:rPr kumimoji="0" lang="zh-TW" altLang="en-US" sz="2000" b="1" i="0" u="none" strike="noStrike" kern="1200" cap="none" spc="0" normalizeH="0" baseline="0" noProof="0" dirty="0" smtClean="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的</a:t>
              </a:r>
              <a:r>
                <a:rPr kumimoji="0" lang="zh-TW" altLang="en-US" sz="2000" b="1"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微擾</a:t>
              </a:r>
              <a:r>
                <a:rPr kumimoji="0" lang="zh-TW" altLang="en-US" sz="2000" b="1" i="0" u="none" strike="noStrike" kern="1200" cap="none" spc="0" normalizeH="0" baseline="0" noProof="0" dirty="0" smtClean="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 </a:t>
              </a:r>
              <a:r>
                <a:rPr kumimoji="0" lang="en-US" altLang="zh-TW" sz="2000" b="1"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(Perturbation)</a:t>
              </a:r>
              <a:endParaRPr kumimoji="0" lang="zh-TW" altLang="en-US" sz="2000" b="1"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25" name="矩形 24"/>
            <p:cNvSpPr/>
            <p:nvPr/>
          </p:nvSpPr>
          <p:spPr>
            <a:xfrm>
              <a:off x="-9674258" y="-1495575"/>
              <a:ext cx="3481582"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「天文學中用來描述一個大質量天體受到一個以上質量體的重力影響而可察覺的複雜運動。」</a:t>
              </a:r>
            </a:p>
          </p:txBody>
        </p:sp>
      </p:grpSp>
      <p:sp>
        <p:nvSpPr>
          <p:cNvPr id="35" name="文字方塊 34"/>
          <p:cNvSpPr txBox="1"/>
          <p:nvPr/>
        </p:nvSpPr>
        <p:spPr>
          <a:xfrm rot="19527383">
            <a:off x="3289842" y="1956307"/>
            <a:ext cx="12105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smtClean="0">
                <a:ln>
                  <a:noFill/>
                </a:ln>
                <a:solidFill>
                  <a:prstClr val="black"/>
                </a:solidFill>
                <a:effectLst/>
                <a:uLnTx/>
                <a:uFillTx/>
                <a:latin typeface="Calibri"/>
                <a:ea typeface="新細明體" panose="02020500000000000000" pitchFamily="18" charset="-120"/>
                <a:cs typeface="+mn-cs"/>
              </a:rPr>
              <a:t>天王星軌道</a:t>
            </a:r>
            <a:endParaRPr kumimoji="0" lang="zh-TW" altLang="en-US" sz="16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
        <p:nvSpPr>
          <p:cNvPr id="36" name="文字方塊 35"/>
          <p:cNvSpPr txBox="1"/>
          <p:nvPr/>
        </p:nvSpPr>
        <p:spPr>
          <a:xfrm>
            <a:off x="4049350" y="285434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smtClean="0">
                <a:ln>
                  <a:noFill/>
                </a:ln>
                <a:solidFill>
                  <a:prstClr val="black"/>
                </a:solidFill>
                <a:effectLst/>
                <a:uLnTx/>
                <a:uFillTx/>
                <a:latin typeface="Calibri"/>
                <a:ea typeface="新細明體" panose="02020500000000000000" pitchFamily="18" charset="-120"/>
                <a:cs typeface="+mn-cs"/>
              </a:rPr>
              <a:t>太陽</a:t>
            </a:r>
            <a:endParaRPr kumimoji="0"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31795201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標題 1"/>
          <p:cNvSpPr>
            <a:spLocks noGrp="1"/>
          </p:cNvSpPr>
          <p:nvPr>
            <p:ph type="title"/>
          </p:nvPr>
        </p:nvSpPr>
        <p:spPr/>
        <p:txBody>
          <a:bodyPr/>
          <a:lstStyle/>
          <a:p>
            <a:r>
              <a:rPr lang="zh-TW" altLang="en-US" b="1" dirty="0" smtClean="0">
                <a:solidFill>
                  <a:srgbClr val="C00000"/>
                </a:solidFill>
                <a:latin typeface="微軟正黑體" panose="020B0604030504040204" pitchFamily="34" charset="-120"/>
                <a:ea typeface="微軟正黑體" panose="020B0604030504040204" pitchFamily="34" charset="-120"/>
              </a:rPr>
              <a:t>理論</a:t>
            </a:r>
            <a:r>
              <a:rPr lang="zh-TW" altLang="en-US" b="1" dirty="0" smtClean="0">
                <a:solidFill>
                  <a:srgbClr val="0070C0"/>
                </a:solidFill>
                <a:latin typeface="微軟正黑體" panose="020B0604030504040204" pitchFamily="34" charset="-120"/>
                <a:ea typeface="微軟正黑體" panose="020B0604030504040204" pitchFamily="34" charset="-120"/>
              </a:rPr>
              <a:t>與</a:t>
            </a:r>
            <a:r>
              <a:rPr lang="zh-TW" altLang="en-US" b="1" dirty="0" smtClean="0">
                <a:solidFill>
                  <a:srgbClr val="C00000"/>
                </a:solidFill>
                <a:latin typeface="微軟正黑體" panose="020B0604030504040204" pitchFamily="34" charset="-120"/>
                <a:ea typeface="微軟正黑體" panose="020B0604030504040204" pitchFamily="34" charset="-120"/>
              </a:rPr>
              <a:t>實驗</a:t>
            </a:r>
            <a:r>
              <a:rPr lang="zh-TW" altLang="en-US" b="1" dirty="0" smtClean="0">
                <a:solidFill>
                  <a:srgbClr val="0070C0"/>
                </a:solidFill>
                <a:latin typeface="微軟正黑體" panose="020B0604030504040204" pitchFamily="34" charset="-120"/>
                <a:ea typeface="微軟正黑體" panose="020B0604030504040204" pitchFamily="34" charset="-120"/>
              </a:rPr>
              <a:t>有甚麼不同</a:t>
            </a:r>
            <a:r>
              <a:rPr lang="en-US" altLang="zh-TW" b="1" dirty="0" smtClean="0">
                <a:solidFill>
                  <a:srgbClr val="0070C0"/>
                </a:solidFill>
                <a:latin typeface="微軟正黑體" panose="020B0604030504040204" pitchFamily="34" charset="-120"/>
                <a:ea typeface="微軟正黑體" panose="020B0604030504040204" pitchFamily="34" charset="-120"/>
              </a:rPr>
              <a:t>?</a:t>
            </a:r>
            <a:endParaRPr lang="zh-TW" altLang="en-US" b="1" dirty="0" smtClean="0">
              <a:solidFill>
                <a:srgbClr val="0070C0"/>
              </a:solidFill>
              <a:latin typeface="微軟正黑體" panose="020B0604030504040204" pitchFamily="34" charset="-120"/>
              <a:ea typeface="微軟正黑體" panose="020B0604030504040204" pitchFamily="34" charset="-120"/>
            </a:endParaRPr>
          </a:p>
        </p:txBody>
      </p:sp>
      <p:sp>
        <p:nvSpPr>
          <p:cNvPr id="2" name="矩形 1"/>
          <p:cNvSpPr/>
          <p:nvPr/>
        </p:nvSpPr>
        <p:spPr>
          <a:xfrm>
            <a:off x="4273062" y="5596030"/>
            <a:ext cx="463620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林清凉（</a:t>
            </a:r>
            <a:r>
              <a:rPr kumimoji="0" lang="en-US" altLang="zh-CN" sz="2400" b="0" i="0" u="none" strike="noStrike" kern="1200" cap="none" spc="0" normalizeH="0" baseline="0" noProof="0" dirty="0" smtClean="0">
                <a:ln>
                  <a:noFill/>
                </a:ln>
                <a:solidFill>
                  <a:prstClr val="black"/>
                </a:solidFill>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1931</a:t>
            </a:r>
            <a:r>
              <a:rPr kumimoji="0" lang="zh-CN" altLang="en-US" sz="2400" b="0" i="0" u="none" strike="noStrike" kern="1200" cap="none" spc="0" normalizeH="0" baseline="0" noProof="0" dirty="0" smtClean="0">
                <a:ln>
                  <a:noFill/>
                </a:ln>
                <a:solidFill>
                  <a:prstClr val="black"/>
                </a:solidFill>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年</a:t>
            </a:r>
            <a:r>
              <a:rPr kumimoji="0" lang="en-US" altLang="zh-CN" sz="2400" b="0" i="0" u="none" strike="noStrike" kern="1200" cap="none" spc="0" normalizeH="0" baseline="0" noProof="0" dirty="0" smtClean="0">
                <a:ln>
                  <a:noFill/>
                </a:ln>
                <a:solidFill>
                  <a:prstClr val="black"/>
                </a:solidFill>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1</a:t>
            </a:r>
            <a:r>
              <a:rPr kumimoji="0" lang="zh-CN" altLang="en-US" sz="2400" b="0" i="0" u="none" strike="noStrike" kern="1200" cap="none" spc="0" normalizeH="0" baseline="0" noProof="0" dirty="0" smtClean="0">
                <a:ln>
                  <a:noFill/>
                </a:ln>
                <a:solidFill>
                  <a:prstClr val="black"/>
                </a:solidFill>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月</a:t>
            </a:r>
            <a:r>
              <a:rPr kumimoji="0" lang="en-US" altLang="zh-CN" sz="2400" b="0" i="0" u="none" strike="noStrike" kern="1200" cap="none" spc="0" normalizeH="0" baseline="0" noProof="0" dirty="0" smtClean="0">
                <a:ln>
                  <a:noFill/>
                </a:ln>
                <a:solidFill>
                  <a:prstClr val="black"/>
                </a:solidFill>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22</a:t>
            </a:r>
            <a:r>
              <a:rPr kumimoji="0" lang="zh-CN" altLang="en-US" sz="2400" b="0" i="0" u="none" strike="noStrike" kern="1200" cap="none" spc="0" normalizeH="0" baseline="0" noProof="0" dirty="0" smtClean="0">
                <a:ln>
                  <a:noFill/>
                </a:ln>
                <a:solidFill>
                  <a:prstClr val="black"/>
                </a:solidFill>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日</a:t>
            </a:r>
            <a:r>
              <a:rPr kumimoji="0" lang="en-US" altLang="zh-CN" sz="2400" b="0" i="0" u="none" strike="noStrike" kern="1200" cap="none" spc="0" normalizeH="0" baseline="0" noProof="0" dirty="0" smtClean="0">
                <a:ln>
                  <a:noFill/>
                </a:ln>
                <a:solidFill>
                  <a:prstClr val="black"/>
                </a:solidFill>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-2019</a:t>
            </a:r>
            <a:r>
              <a:rPr kumimoji="0" lang="zh-CN" altLang="en-US" sz="2400" b="0" i="0" u="none" strike="noStrike" kern="1200" cap="none" spc="0" normalizeH="0" baseline="0" noProof="0" dirty="0" smtClean="0">
                <a:ln>
                  <a:noFill/>
                </a:ln>
                <a:solidFill>
                  <a:prstClr val="black"/>
                </a:solidFill>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a:t>
            </a:r>
            <a:endParaRPr kumimoji="0" lang="zh-TW" altLang="en-US" sz="2400" b="0" i="0" u="none" strike="noStrike" kern="1200" cap="none" spc="0" normalizeH="0" baseline="0" noProof="0" dirty="0">
              <a:ln>
                <a:noFill/>
              </a:ln>
              <a:solidFill>
                <a:prstClr val="black"/>
              </a:solidFill>
              <a:effectLst/>
              <a:uLnTx/>
              <a:uFillTx/>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4" name="文字方塊 3"/>
          <p:cNvSpPr txBox="1"/>
          <p:nvPr/>
        </p:nvSpPr>
        <p:spPr>
          <a:xfrm>
            <a:off x="4273062" y="6173208"/>
            <a:ext cx="35702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國立臺灣大學物理系教授</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5" name="圖片 4"/>
          <p:cNvPicPr>
            <a:picLocks noChangeAspect="1"/>
          </p:cNvPicPr>
          <p:nvPr/>
        </p:nvPicPr>
        <p:blipFill rotWithShape="1">
          <a:blip r:embed="rId2" cstate="print"/>
          <a:srcRect l="28269" t="8616" r="17789" b="8769"/>
          <a:stretch/>
        </p:blipFill>
        <p:spPr>
          <a:xfrm>
            <a:off x="4546154" y="2303860"/>
            <a:ext cx="3297116" cy="3156063"/>
          </a:xfrm>
          <a:prstGeom prst="rect">
            <a:avLst/>
          </a:prstGeom>
        </p:spPr>
      </p:pic>
      <p:sp>
        <p:nvSpPr>
          <p:cNvPr id="6" name="文字方塊 5"/>
          <p:cNvSpPr txBox="1"/>
          <p:nvPr/>
        </p:nvSpPr>
        <p:spPr>
          <a:xfrm>
            <a:off x="7915405" y="1556377"/>
            <a:ext cx="615553" cy="3971600"/>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smtClean="0">
                <a:ln>
                  <a:noFill/>
                </a:ln>
                <a:solidFill>
                  <a:srgbClr val="C00000"/>
                </a:solidFill>
                <a:effectLst/>
                <a:uLnTx/>
                <a:uFillTx/>
                <a:latin typeface="新細明體" panose="02020500000000000000" pitchFamily="18" charset="-120"/>
                <a:ea typeface="新細明體" panose="02020500000000000000" pitchFamily="18" charset="-120"/>
                <a:cs typeface="+mn-cs"/>
              </a:rPr>
              <a:t>臺灣第一位女性物理博士</a:t>
            </a:r>
            <a:endParaRPr kumimoji="0" lang="zh-TW" altLang="en-US" sz="2800" b="1" i="0" u="none" strike="noStrike" kern="1200" cap="none" spc="0" normalizeH="0" baseline="0" noProof="0" dirty="0">
              <a:ln>
                <a:noFill/>
              </a:ln>
              <a:solidFill>
                <a:srgbClr val="C00000"/>
              </a:solidFill>
              <a:effectLst/>
              <a:uLnTx/>
              <a:uFillTx/>
              <a:latin typeface="新細明體" panose="02020500000000000000" pitchFamily="18" charset="-120"/>
              <a:ea typeface="新細明體" panose="02020500000000000000" pitchFamily="18" charset="-120"/>
              <a:cs typeface="+mn-cs"/>
            </a:endParaRPr>
          </a:p>
        </p:txBody>
      </p:sp>
      <p:sp>
        <p:nvSpPr>
          <p:cNvPr id="10" name="文字方塊 9"/>
          <p:cNvSpPr txBox="1"/>
          <p:nvPr/>
        </p:nvSpPr>
        <p:spPr>
          <a:xfrm>
            <a:off x="466022" y="6173208"/>
            <a:ext cx="35702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國立臺灣大學物理系教授</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1028" name="Picture 4" descr="http://wcscamp-register.com/wcs_web/img/8th_2_4.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28649" y="2303859"/>
            <a:ext cx="2586823" cy="3156063"/>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466022" y="5585732"/>
            <a:ext cx="119295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prstClr val="black"/>
                </a:solidFill>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邱雅萍 </a:t>
            </a:r>
            <a:endParaRPr kumimoji="0" lang="zh-TW" altLang="en-US" sz="2400" b="0" i="0" u="none" strike="noStrike" kern="1200" cap="none" spc="0" normalizeH="0" baseline="0" noProof="0" dirty="0">
              <a:ln>
                <a:noFill/>
              </a:ln>
              <a:solidFill>
                <a:prstClr val="black"/>
              </a:solidFill>
              <a:effectLst/>
              <a:uLnTx/>
              <a:uFillTx/>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49445246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047787" y="334108"/>
            <a:ext cx="187743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4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實驗</a:t>
            </a:r>
            <a:r>
              <a:rPr kumimoji="0" lang="zh-TW" altLang="en-US" sz="4400" b="1" i="0" u="none" strike="noStrike" kern="1200" cap="none" spc="0" normalizeH="0" baseline="0" noProof="0" dirty="0" smtClean="0">
                <a:ln>
                  <a:noFill/>
                </a:ln>
                <a:solidFill>
                  <a:srgbClr val="0070C0"/>
                </a:solidFill>
                <a:effectLst/>
                <a:uLnTx/>
                <a:uFillTx/>
                <a:latin typeface="微軟正黑體" panose="020B0604030504040204" pitchFamily="34" charset="-120"/>
                <a:ea typeface="微軟正黑體" panose="020B0604030504040204" pitchFamily="34" charset="-120"/>
                <a:cs typeface="+mn-cs"/>
              </a:rPr>
              <a:t>家</a:t>
            </a:r>
            <a:endParaRPr kumimoji="0" lang="zh-TW" altLang="en-US" sz="44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endParaRPr>
          </a:p>
        </p:txBody>
      </p:sp>
      <p:pic>
        <p:nvPicPr>
          <p:cNvPr id="61442" name="Picture 2" descr="http://www.nationalgeographic.com/cosmic-dawn/images/MM8208_121210-0326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537" y="1103549"/>
            <a:ext cx="8537954" cy="5691970"/>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p:cNvSpPr txBox="1"/>
          <p:nvPr/>
        </p:nvSpPr>
        <p:spPr>
          <a:xfrm>
            <a:off x="6952317" y="6127119"/>
            <a:ext cx="134524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600" b="1" i="0" u="none" strike="noStrike" kern="1200" cap="none" spc="0" normalizeH="0" baseline="0" noProof="0" dirty="0" smtClean="0">
                <a:ln>
                  <a:noFill/>
                </a:ln>
                <a:solidFill>
                  <a:prstClr val="white"/>
                </a:solidFill>
                <a:effectLst/>
                <a:uLnTx/>
                <a:uFillTx/>
                <a:latin typeface="Calibri"/>
                <a:ea typeface="新細明體" panose="02020500000000000000" pitchFamily="18" charset="-120"/>
                <a:cs typeface="+mn-cs"/>
              </a:rPr>
              <a:t>ALMA</a:t>
            </a:r>
            <a:endParaRPr kumimoji="0" lang="zh-TW" altLang="en-US" sz="36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71402673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astro-canada.ca/uploads/alma-eso1312a-1600-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77" y="630188"/>
            <a:ext cx="8639290" cy="5759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83546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cdn.eso.org/images/screen/ann15015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77" y="640265"/>
            <a:ext cx="8655916" cy="5768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04387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cdn.eso.org/images/screen/ann13016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578" y="631789"/>
            <a:ext cx="8489661" cy="5650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52455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s://tonyhat.files.wordpress.com/2015/09/signal-contact-isc-ix-blog-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02" y="149931"/>
            <a:ext cx="8722418" cy="6541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38473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4" name="Picture 4" descr="http://www.nrao.edu/pr/2011/almaearlysci/TelescopeComparisonw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6528"/>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7157254" y="3511406"/>
            <a:ext cx="9669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smtClean="0">
                <a:ln>
                  <a:noFill/>
                </a:ln>
                <a:solidFill>
                  <a:srgbClr val="FFFF00"/>
                </a:solidFill>
                <a:effectLst/>
                <a:uLnTx/>
                <a:uFillTx/>
                <a:latin typeface="Arial" panose="020B0604020202020204" pitchFamily="34" charset="0"/>
                <a:ea typeface="新細明體" panose="02020500000000000000" pitchFamily="18" charset="-120"/>
                <a:cs typeface="Arial" panose="020B0604020202020204" pitchFamily="34" charset="0"/>
              </a:rPr>
              <a:t>5029 m</a:t>
            </a:r>
            <a:endParaRPr kumimoji="0" lang="zh-TW" altLang="en-US" sz="1800" b="1" i="0" u="none" strike="noStrike" kern="1200" cap="none" spc="0" normalizeH="0" baseline="0" noProof="0" dirty="0">
              <a:ln>
                <a:noFill/>
              </a:ln>
              <a:solidFill>
                <a:srgbClr val="FFFF0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 name="矩形 4"/>
          <p:cNvSpPr/>
          <p:nvPr/>
        </p:nvSpPr>
        <p:spPr>
          <a:xfrm>
            <a:off x="5592221" y="4067294"/>
            <a:ext cx="9669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smtClean="0">
                <a:ln>
                  <a:noFill/>
                </a:ln>
                <a:solidFill>
                  <a:srgbClr val="FFFF00"/>
                </a:solidFill>
                <a:effectLst/>
                <a:uLnTx/>
                <a:uFillTx/>
                <a:latin typeface="Arial" panose="020B0604020202020204" pitchFamily="34" charset="0"/>
                <a:ea typeface="新細明體" panose="02020500000000000000" pitchFamily="18" charset="-120"/>
                <a:cs typeface="Arial" panose="020B0604020202020204" pitchFamily="34" charset="0"/>
              </a:rPr>
              <a:t>4267 m</a:t>
            </a:r>
            <a:endParaRPr kumimoji="0" lang="zh-TW" altLang="en-US" sz="1800" b="1" i="0" u="none" strike="noStrike" kern="1200" cap="none" spc="0" normalizeH="0" baseline="0" noProof="0" dirty="0">
              <a:ln>
                <a:noFill/>
              </a:ln>
              <a:solidFill>
                <a:srgbClr val="FFFF0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 name="矩形 5"/>
          <p:cNvSpPr/>
          <p:nvPr/>
        </p:nvSpPr>
        <p:spPr>
          <a:xfrm>
            <a:off x="4062680" y="5480459"/>
            <a:ext cx="9669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smtClean="0">
                <a:ln>
                  <a:noFill/>
                </a:ln>
                <a:solidFill>
                  <a:srgbClr val="FFFF00"/>
                </a:solidFill>
                <a:effectLst/>
                <a:uLnTx/>
                <a:uFillTx/>
                <a:latin typeface="Arial" panose="020B0604020202020204" pitchFamily="34" charset="0"/>
                <a:ea typeface="新細明體" panose="02020500000000000000" pitchFamily="18" charset="-120"/>
                <a:cs typeface="Arial" panose="020B0604020202020204" pitchFamily="34" charset="0"/>
              </a:rPr>
              <a:t>2133 m</a:t>
            </a:r>
            <a:endParaRPr kumimoji="0" lang="zh-TW" altLang="en-US" sz="1800" b="1" i="0" u="none" strike="noStrike" kern="1200" cap="none" spc="0" normalizeH="0" baseline="0" noProof="0" dirty="0">
              <a:ln>
                <a:noFill/>
              </a:ln>
              <a:solidFill>
                <a:srgbClr val="FFFF0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7" name="矩形 6"/>
          <p:cNvSpPr/>
          <p:nvPr/>
        </p:nvSpPr>
        <p:spPr>
          <a:xfrm>
            <a:off x="2586840" y="5522022"/>
            <a:ext cx="9669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smtClean="0">
                <a:ln>
                  <a:noFill/>
                </a:ln>
                <a:solidFill>
                  <a:srgbClr val="FFFF00"/>
                </a:solidFill>
                <a:effectLst/>
                <a:uLnTx/>
                <a:uFillTx/>
                <a:latin typeface="Arial" panose="020B0604020202020204" pitchFamily="34" charset="0"/>
                <a:ea typeface="新細明體" panose="02020500000000000000" pitchFamily="18" charset="-120"/>
                <a:cs typeface="Arial" panose="020B0604020202020204" pitchFamily="34" charset="0"/>
              </a:rPr>
              <a:t>2103 </a:t>
            </a:r>
            <a:r>
              <a:rPr kumimoji="0" lang="en-US" altLang="zh-TW" sz="1800" b="1" i="0" u="none" strike="noStrike" kern="1200" cap="none" spc="0" normalizeH="0" baseline="0" noProof="0" dirty="0" smtClean="0">
                <a:ln>
                  <a:noFill/>
                </a:ln>
                <a:solidFill>
                  <a:srgbClr val="FFFF00"/>
                </a:solidFill>
                <a:effectLst/>
                <a:uLnTx/>
                <a:uFillTx/>
                <a:latin typeface="Arial" panose="020B0604020202020204" pitchFamily="34" charset="0"/>
                <a:ea typeface="新細明體" panose="02020500000000000000" pitchFamily="18" charset="-120"/>
                <a:cs typeface="Arial" panose="020B0604020202020204" pitchFamily="34" charset="0"/>
              </a:rPr>
              <a:t>m</a:t>
            </a:r>
            <a:endParaRPr kumimoji="0" lang="zh-TW" altLang="en-US" sz="1800" b="1" i="0" u="none" strike="noStrike" kern="1200" cap="none" spc="0" normalizeH="0" baseline="0" noProof="0" dirty="0">
              <a:ln>
                <a:noFill/>
              </a:ln>
              <a:solidFill>
                <a:srgbClr val="FFFF0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8" name="矩形 7"/>
          <p:cNvSpPr/>
          <p:nvPr/>
        </p:nvSpPr>
        <p:spPr>
          <a:xfrm>
            <a:off x="1064409" y="5630697"/>
            <a:ext cx="9669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smtClean="0">
                <a:ln>
                  <a:noFill/>
                </a:ln>
                <a:solidFill>
                  <a:srgbClr val="FFFF00"/>
                </a:solidFill>
                <a:effectLst/>
                <a:uLnTx/>
                <a:uFillTx/>
                <a:latin typeface="Arial" panose="020B0604020202020204" pitchFamily="34" charset="0"/>
                <a:ea typeface="新細明體" panose="02020500000000000000" pitchFamily="18" charset="-120"/>
                <a:cs typeface="Arial" panose="020B0604020202020204" pitchFamily="34" charset="0"/>
              </a:rPr>
              <a:t>1706 m</a:t>
            </a:r>
            <a:endParaRPr kumimoji="0" lang="zh-TW" altLang="en-US" sz="1800" b="1" i="0" u="none" strike="noStrike" kern="1200" cap="none" spc="0" normalizeH="0" baseline="0" noProof="0" dirty="0">
              <a:ln>
                <a:noFill/>
              </a:ln>
              <a:solidFill>
                <a:srgbClr val="FFFF0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Tree>
    <p:extLst>
      <p:ext uri="{BB962C8B-B14F-4D97-AF65-F5344CB8AC3E}">
        <p14:creationId xmlns:p14="http://schemas.microsoft.com/office/powerpoint/2010/main" val="405517124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2" descr="http://www.naturalpainsolutionsportland.com/wp-content/uploads/2014/04/grav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5224" y="1793631"/>
            <a:ext cx="336631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p:nvPr/>
        </p:nvSpPr>
        <p:spPr>
          <a:xfrm>
            <a:off x="1047787" y="334108"/>
            <a:ext cx="187743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400" b="1" i="0" u="none" strike="noStrike" kern="1200" cap="none" spc="0" normalizeH="0" baseline="0" noProof="0" dirty="0" smtClean="0">
                <a:ln>
                  <a:noFill/>
                </a:ln>
                <a:solidFill>
                  <a:srgbClr val="0070C0"/>
                </a:solidFill>
                <a:effectLst/>
                <a:uLnTx/>
                <a:uFillTx/>
                <a:latin typeface="微軟正黑體" panose="020B0604030504040204" pitchFamily="34" charset="-120"/>
                <a:ea typeface="微軟正黑體" panose="020B0604030504040204" pitchFamily="34" charset="-120"/>
                <a:cs typeface="+mn-cs"/>
              </a:rPr>
              <a:t>理論家</a:t>
            </a:r>
            <a:endParaRPr kumimoji="0" lang="zh-TW" altLang="en-US" sz="44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48311043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295275" y="181399"/>
            <a:ext cx="3778784" cy="1325563"/>
          </a:xfrm>
        </p:spPr>
        <p:txBody>
          <a:bodyPr/>
          <a:lstStyle/>
          <a:p>
            <a:r>
              <a:rPr lang="zh-TW" altLang="en-US" b="1" dirty="0" smtClean="0">
                <a:solidFill>
                  <a:schemeClr val="bg1">
                    <a:lumMod val="75000"/>
                  </a:schemeClr>
                </a:solidFill>
                <a:latin typeface="Arial" panose="020B0604020202020204" pitchFamily="34" charset="0"/>
                <a:ea typeface="微軟正黑體" panose="020B0604030504040204" pitchFamily="34" charset="-120"/>
                <a:cs typeface="Arial" panose="020B0604020202020204" pitchFamily="34" charset="0"/>
              </a:rPr>
              <a:t>什麼</a:t>
            </a:r>
            <a:r>
              <a:rPr lang="zh-TW" altLang="en-US" b="1" dirty="0">
                <a:solidFill>
                  <a:schemeClr val="bg1">
                    <a:lumMod val="75000"/>
                  </a:schemeClr>
                </a:solidFill>
                <a:latin typeface="Arial" panose="020B0604020202020204" pitchFamily="34" charset="0"/>
                <a:ea typeface="微軟正黑體" panose="020B0604030504040204" pitchFamily="34" charset="-120"/>
                <a:cs typeface="Arial" panose="020B0604020202020204" pitchFamily="34" charset="0"/>
              </a:rPr>
              <a:t>是</a:t>
            </a:r>
            <a:r>
              <a:rPr lang="zh-TW" altLang="en-US" b="1" dirty="0" smtClean="0">
                <a:solidFill>
                  <a:schemeClr val="bg1">
                    <a:lumMod val="75000"/>
                  </a:schemeClr>
                </a:solidFill>
                <a:latin typeface="Arial" panose="020B0604020202020204" pitchFamily="34" charset="0"/>
                <a:ea typeface="微軟正黑體" panose="020B0604030504040204" pitchFamily="34" charset="-120"/>
                <a:cs typeface="Arial" panose="020B0604020202020204" pitchFamily="34" charset="0"/>
              </a:rPr>
              <a:t>科學</a:t>
            </a:r>
            <a:r>
              <a:rPr lang="en-US" altLang="zh-TW" b="1" dirty="0" smtClean="0">
                <a:solidFill>
                  <a:schemeClr val="bg1">
                    <a:lumMod val="75000"/>
                  </a:schemeClr>
                </a:solidFill>
                <a:latin typeface="Arial" panose="020B0604020202020204" pitchFamily="34" charset="0"/>
                <a:ea typeface="微軟正黑體" panose="020B0604030504040204" pitchFamily="34" charset="-120"/>
                <a:cs typeface="Arial" panose="020B0604020202020204" pitchFamily="34" charset="0"/>
              </a:rPr>
              <a:t>?</a:t>
            </a:r>
            <a:endParaRPr lang="zh-TW" altLang="en-US" b="1" dirty="0">
              <a:solidFill>
                <a:schemeClr val="bg1">
                  <a:lumMod val="7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 name="橢圓 3"/>
          <p:cNvSpPr>
            <a:spLocks noChangeAspect="1"/>
          </p:cNvSpPr>
          <p:nvPr/>
        </p:nvSpPr>
        <p:spPr>
          <a:xfrm>
            <a:off x="2620116" y="2259353"/>
            <a:ext cx="4012362" cy="40123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grpSp>
        <p:nvGrpSpPr>
          <p:cNvPr id="8" name="群組 7"/>
          <p:cNvGrpSpPr/>
          <p:nvPr/>
        </p:nvGrpSpPr>
        <p:grpSpPr>
          <a:xfrm>
            <a:off x="6745335" y="1794541"/>
            <a:ext cx="615553" cy="3602224"/>
            <a:chOff x="6302573" y="1790700"/>
            <a:chExt cx="615553" cy="3602224"/>
          </a:xfrm>
        </p:grpSpPr>
        <p:sp>
          <p:nvSpPr>
            <p:cNvPr id="5" name="矩形 4"/>
            <p:cNvSpPr/>
            <p:nvPr/>
          </p:nvSpPr>
          <p:spPr>
            <a:xfrm>
              <a:off x="6457949" y="1790700"/>
              <a:ext cx="304800" cy="2782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7" name="文字方塊 6"/>
            <p:cNvSpPr txBox="1"/>
            <p:nvPr/>
          </p:nvSpPr>
          <p:spPr>
            <a:xfrm>
              <a:off x="6302573" y="2068937"/>
              <a:ext cx="615553" cy="3323987"/>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鎂光燈下的老</a:t>
              </a:r>
              <a:r>
                <a:rPr kumimoji="0" lang="zh-TW" altLang="en-US" sz="2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陳</a:t>
              </a:r>
              <a:r>
                <a:rPr kumimoji="0" lang="zh-TW" altLang="en-US" sz="2800" b="0" i="0" u="none" strike="noStrike" kern="120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觀點</a:t>
              </a:r>
              <a:endParaRPr kumimoji="0" lang="zh-TW" altLang="en-US" sz="2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grpSp>
    </p:spTree>
    <p:extLst>
      <p:ext uri="{BB962C8B-B14F-4D97-AF65-F5344CB8AC3E}">
        <p14:creationId xmlns:p14="http://schemas.microsoft.com/office/powerpoint/2010/main" val="211769691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quantumphoenix.files.wordpress.com/2013/06/elliptical-earth-moon-orbit-man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986" y="646967"/>
            <a:ext cx="6944945" cy="5208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849647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p:cNvSpPr>
            <a:spLocks noGrp="1"/>
          </p:cNvSpPr>
          <p:nvPr>
            <p:ph idx="1"/>
          </p:nvPr>
        </p:nvSpPr>
        <p:spPr>
          <a:xfrm>
            <a:off x="1329705" y="1389460"/>
            <a:ext cx="6698679" cy="408384"/>
          </a:xfrm>
        </p:spPr>
        <p:txBody>
          <a:bodyPr>
            <a:noAutofit/>
          </a:bodyPr>
          <a:lstStyle/>
          <a:p>
            <a:pPr marL="0" indent="0">
              <a:buNone/>
            </a:pPr>
            <a:r>
              <a:rPr lang="zh-TW" altLang="zh-TW" sz="2400" b="1" dirty="0" smtClean="0">
                <a:latin typeface="微軟正黑體" panose="020B0604030504040204" pitchFamily="34" charset="-120"/>
                <a:ea typeface="微軟正黑體" panose="020B0604030504040204" pitchFamily="34" charset="-120"/>
                <a:cs typeface="Arial" panose="020B0604020202020204" pitchFamily="34" charset="0"/>
              </a:rPr>
              <a:t>牛頓力學</a:t>
            </a:r>
            <a:r>
              <a:rPr lang="en-US" altLang="zh-TW" sz="2400" b="1" dirty="0" smtClean="0">
                <a:latin typeface="微軟正黑體" panose="020B0604030504040204" pitchFamily="34" charset="-120"/>
                <a:ea typeface="微軟正黑體" panose="020B0604030504040204" pitchFamily="34" charset="-120"/>
                <a:cs typeface="Arial" panose="020B0604020202020204" pitchFamily="34" charset="0"/>
              </a:rPr>
              <a:t>(1687)</a:t>
            </a:r>
            <a:r>
              <a:rPr lang="zh-TW" altLang="zh-TW" sz="2400" b="1" dirty="0" smtClean="0">
                <a:latin typeface="微軟正黑體" panose="020B0604030504040204" pitchFamily="34" charset="-120"/>
                <a:ea typeface="微軟正黑體" panose="020B0604030504040204" pitchFamily="34" charset="-120"/>
                <a:cs typeface="Arial" panose="020B0604020202020204" pitchFamily="34" charset="0"/>
              </a:rPr>
              <a:t>，統一</a:t>
            </a:r>
            <a:r>
              <a:rPr lang="zh-TW" altLang="zh-TW" sz="2400" b="1" dirty="0" smtClean="0">
                <a:solidFill>
                  <a:srgbClr val="C00000"/>
                </a:solidFill>
                <a:latin typeface="微軟正黑體" panose="020B0604030504040204" pitchFamily="34" charset="-120"/>
                <a:ea typeface="微軟正黑體" panose="020B0604030504040204" pitchFamily="34" charset="-120"/>
                <a:cs typeface="Arial" panose="020B0604020202020204" pitchFamily="34" charset="0"/>
              </a:rPr>
              <a:t>蘋果</a:t>
            </a:r>
            <a:r>
              <a:rPr lang="zh-TW" altLang="zh-TW" sz="2400" b="1" dirty="0" smtClean="0">
                <a:latin typeface="微軟正黑體" panose="020B0604030504040204" pitchFamily="34" charset="-120"/>
                <a:ea typeface="微軟正黑體" panose="020B0604030504040204" pitchFamily="34" charset="-120"/>
                <a:cs typeface="Arial" panose="020B0604020202020204" pitchFamily="34" charset="0"/>
              </a:rPr>
              <a:t>和</a:t>
            </a:r>
            <a:r>
              <a:rPr lang="zh-TW" altLang="zh-TW" sz="2400" b="1" dirty="0" smtClean="0">
                <a:solidFill>
                  <a:srgbClr val="C00000"/>
                </a:solidFill>
                <a:latin typeface="微軟正黑體" panose="020B0604030504040204" pitchFamily="34" charset="-120"/>
                <a:ea typeface="微軟正黑體" panose="020B0604030504040204" pitchFamily="34" charset="-120"/>
                <a:cs typeface="Arial" panose="020B0604020202020204" pitchFamily="34" charset="0"/>
              </a:rPr>
              <a:t>月亮</a:t>
            </a:r>
            <a:r>
              <a:rPr lang="zh-TW" altLang="zh-TW" sz="2400" b="1" dirty="0" smtClean="0">
                <a:latin typeface="微軟正黑體" panose="020B0604030504040204" pitchFamily="34" charset="-120"/>
                <a:ea typeface="微軟正黑體" panose="020B0604030504040204" pitchFamily="34" charset="-120"/>
                <a:cs typeface="Arial" panose="020B0604020202020204" pitchFamily="34" charset="0"/>
              </a:rPr>
              <a:t>的運動行為</a:t>
            </a:r>
            <a:endPar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5" name="Picture 2" descr="http://www.naturalpainsolutionsportland.com/wp-content/uploads/2014/04/grav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2316" y="2124076"/>
            <a:ext cx="2253853" cy="3061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ttps://quantumphoenix.files.wordpress.com/2013/06/elliptical-earth-moon-orbit-man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1025" y="2124075"/>
            <a:ext cx="4124325" cy="309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129904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ynettel.gitbooks.io/watermelon-and-canon-in-d-major/content/winter%20triang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24" y="-1"/>
            <a:ext cx="8748464" cy="6882581"/>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4048280" y="5143473"/>
            <a:ext cx="10839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新細明體" panose="02020500000000000000" pitchFamily="18" charset="-120"/>
                <a:cs typeface="Arial" panose="020B0604020202020204" pitchFamily="34" charset="0"/>
              </a:rPr>
              <a:t>Sirius</a:t>
            </a:r>
            <a:endParaRPr kumimoji="0" lang="zh-TW" altLang="en-US" sz="28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Tree>
    <p:extLst>
      <p:ext uri="{BB962C8B-B14F-4D97-AF65-F5344CB8AC3E}">
        <p14:creationId xmlns:p14="http://schemas.microsoft.com/office/powerpoint/2010/main" val="27096073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p:cNvSpPr>
          <p:nvPr>
            <p:ph type="title"/>
          </p:nvPr>
        </p:nvSpPr>
        <p:spPr>
          <a:xfrm>
            <a:off x="0" y="274638"/>
            <a:ext cx="8892480" cy="1143000"/>
          </a:xfrm>
        </p:spPr>
        <p:txBody>
          <a:bodyPr>
            <a:normAutofit/>
          </a:bodyPr>
          <a:lstStyle/>
          <a:p>
            <a:r>
              <a:rPr lang="zh-TW" altLang="en-US" b="1" dirty="0" smtClean="0">
                <a:solidFill>
                  <a:srgbClr val="0070C0"/>
                </a:solidFill>
                <a:latin typeface="微軟正黑體" panose="020B0604030504040204" pitchFamily="34" charset="-120"/>
                <a:ea typeface="微軟正黑體" panose="020B0604030504040204" pitchFamily="34" charset="-120"/>
              </a:rPr>
              <a:t>理論家與實驗家不同點</a:t>
            </a:r>
          </a:p>
        </p:txBody>
      </p:sp>
      <p:pic>
        <p:nvPicPr>
          <p:cNvPr id="2" name="圖片 1"/>
          <p:cNvPicPr>
            <a:picLocks noChangeAspect="1"/>
          </p:cNvPicPr>
          <p:nvPr/>
        </p:nvPicPr>
        <p:blipFill rotWithShape="1">
          <a:blip r:embed="rId3"/>
          <a:srcRect l="23226" t="12201" r="32675" b="13617"/>
          <a:stretch/>
        </p:blipFill>
        <p:spPr>
          <a:xfrm>
            <a:off x="1691680" y="1417638"/>
            <a:ext cx="5093619" cy="4819674"/>
          </a:xfrm>
          <a:prstGeom prst="rect">
            <a:avLst/>
          </a:prstGeom>
        </p:spPr>
      </p:pic>
    </p:spTree>
    <p:extLst>
      <p:ext uri="{BB962C8B-B14F-4D97-AF65-F5344CB8AC3E}">
        <p14:creationId xmlns:p14="http://schemas.microsoft.com/office/powerpoint/2010/main" val="188089941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3"/>
          <a:srcRect l="11091" t="41637" r="21727" b="17937"/>
          <a:stretch/>
        </p:blipFill>
        <p:spPr>
          <a:xfrm>
            <a:off x="58689" y="2286177"/>
            <a:ext cx="9005483" cy="3386843"/>
          </a:xfrm>
          <a:prstGeom prst="rect">
            <a:avLst/>
          </a:prstGeom>
        </p:spPr>
      </p:pic>
      <p:sp>
        <p:nvSpPr>
          <p:cNvPr id="6" name="矩形 5"/>
          <p:cNvSpPr/>
          <p:nvPr/>
        </p:nvSpPr>
        <p:spPr>
          <a:xfrm>
            <a:off x="2895601" y="6317121"/>
            <a:ext cx="607422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smtClean="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Source: Knox, et al. (1994) Biology, McGraw Hill, page 65</a:t>
            </a:r>
            <a:endParaRPr kumimoji="0" lang="zh-TW" altLang="en-US" sz="1800" b="0"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 name="文字方塊 1"/>
          <p:cNvSpPr txBox="1"/>
          <p:nvPr/>
        </p:nvSpPr>
        <p:spPr>
          <a:xfrm>
            <a:off x="120934" y="304685"/>
            <a:ext cx="8648521" cy="553998"/>
          </a:xfrm>
          <a:prstGeom prst="rect">
            <a:avLst/>
          </a:prstGeom>
          <a:noFill/>
          <a:ln w="19050">
            <a:noFill/>
          </a:ln>
        </p:spPr>
        <p:txBody>
          <a:bodyPr wrap="none" rtlCol="0">
            <a:spAutoFit/>
          </a:bodyPr>
          <a:lstStyle/>
          <a:p>
            <a:r>
              <a:rPr lang="zh-TW" altLang="en-US" sz="3000" b="1" dirty="0">
                <a:solidFill>
                  <a:srgbClr val="0070C0"/>
                </a:solidFill>
                <a:latin typeface="微軟正黑體" panose="020B0604030504040204" pitchFamily="34" charset="-120"/>
                <a:ea typeface="微軟正黑體" panose="020B0604030504040204" pitchFamily="34" charset="-120"/>
              </a:rPr>
              <a:t>研究以確定分子直徑與其穿過膜的運動之間的</a:t>
            </a:r>
            <a:r>
              <a:rPr lang="zh-TW" altLang="en-US" sz="3000" b="1" dirty="0" smtClean="0">
                <a:solidFill>
                  <a:srgbClr val="0070C0"/>
                </a:solidFill>
                <a:latin typeface="微軟正黑體" panose="020B0604030504040204" pitchFamily="34" charset="-120"/>
                <a:ea typeface="微軟正黑體" panose="020B0604030504040204" pitchFamily="34" charset="-120"/>
              </a:rPr>
              <a:t>關係</a:t>
            </a:r>
          </a:p>
        </p:txBody>
      </p:sp>
      <p:sp>
        <p:nvSpPr>
          <p:cNvPr id="3" name="矩形 2"/>
          <p:cNvSpPr/>
          <p:nvPr/>
        </p:nvSpPr>
        <p:spPr>
          <a:xfrm>
            <a:off x="4231930" y="5673020"/>
            <a:ext cx="1620957" cy="523220"/>
          </a:xfrm>
          <a:prstGeom prst="rect">
            <a:avLst/>
          </a:prstGeom>
        </p:spPr>
        <p:txBody>
          <a:bodyPr wrap="none">
            <a:spAutoFit/>
          </a:bodyPr>
          <a:lstStyle/>
          <a:p>
            <a:r>
              <a:rPr lang="zh-TW" altLang="en-US" sz="2800" b="1" dirty="0">
                <a:solidFill>
                  <a:srgbClr val="0070C0"/>
                </a:solidFill>
                <a:latin typeface="微軟正黑體" panose="020B0604030504040204" pitchFamily="34" charset="-120"/>
                <a:ea typeface="微軟正黑體" panose="020B0604030504040204" pitchFamily="34" charset="-120"/>
              </a:rPr>
              <a:t>分子直徑</a:t>
            </a:r>
            <a:endParaRPr lang="zh-TW" altLang="en-US" sz="2800" dirty="0"/>
          </a:p>
        </p:txBody>
      </p:sp>
      <p:sp>
        <p:nvSpPr>
          <p:cNvPr id="8" name="文字方塊 7"/>
          <p:cNvSpPr txBox="1"/>
          <p:nvPr/>
        </p:nvSpPr>
        <p:spPr>
          <a:xfrm>
            <a:off x="22247" y="1532124"/>
            <a:ext cx="2646878" cy="461665"/>
          </a:xfrm>
          <a:prstGeom prst="rect">
            <a:avLst/>
          </a:prstGeom>
          <a:noFill/>
          <a:ln w="19050">
            <a:noFill/>
          </a:ln>
        </p:spPr>
        <p:txBody>
          <a:bodyPr wrap="none" rtlCol="0">
            <a:spAutoFit/>
          </a:bodyPr>
          <a:lstStyle/>
          <a:p>
            <a:r>
              <a:rPr lang="zh-TW" altLang="en-US" sz="2400" b="1" dirty="0" smtClean="0">
                <a:solidFill>
                  <a:srgbClr val="0070C0"/>
                </a:solidFill>
                <a:latin typeface="微軟正黑體" panose="020B0604030504040204" pitchFamily="34" charset="-120"/>
                <a:ea typeface="微軟正黑體" panose="020B0604030504040204" pitchFamily="34" charset="-120"/>
              </a:rPr>
              <a:t>通過細胞膜的能力</a:t>
            </a:r>
          </a:p>
        </p:txBody>
      </p:sp>
      <p:cxnSp>
        <p:nvCxnSpPr>
          <p:cNvPr id="12" name="直線單箭頭接點 11"/>
          <p:cNvCxnSpPr/>
          <p:nvPr/>
        </p:nvCxnSpPr>
        <p:spPr>
          <a:xfrm flipH="1">
            <a:off x="228600" y="1993789"/>
            <a:ext cx="89453" cy="878620"/>
          </a:xfrm>
          <a:prstGeom prst="straightConnector1">
            <a:avLst/>
          </a:prstGeom>
          <a:ln w="19050">
            <a:solidFill>
              <a:srgbClr val="C00000"/>
            </a:solidFill>
            <a:tailEnd type="arrow" w="lg" len="lg"/>
          </a:ln>
        </p:spPr>
        <p:style>
          <a:lnRef idx="1">
            <a:schemeClr val="accent1"/>
          </a:lnRef>
          <a:fillRef idx="0">
            <a:schemeClr val="accent1"/>
          </a:fillRef>
          <a:effectRef idx="0">
            <a:schemeClr val="accent1"/>
          </a:effectRef>
          <a:fontRef idx="minor">
            <a:schemeClr val="tx1"/>
          </a:fontRef>
        </p:style>
      </p:cxnSp>
      <p:sp>
        <p:nvSpPr>
          <p:cNvPr id="15" name="文字方塊 14"/>
          <p:cNvSpPr txBox="1"/>
          <p:nvPr/>
        </p:nvSpPr>
        <p:spPr>
          <a:xfrm>
            <a:off x="506894" y="2528269"/>
            <a:ext cx="492443" cy="461665"/>
          </a:xfrm>
          <a:prstGeom prst="rect">
            <a:avLst/>
          </a:prstGeom>
          <a:noFill/>
          <a:ln w="19050">
            <a:noFill/>
          </a:ln>
        </p:spPr>
        <p:txBody>
          <a:bodyPr wrap="none" rtlCol="0">
            <a:spAutoFit/>
          </a:bodyPr>
          <a:lstStyle/>
          <a:p>
            <a:r>
              <a:rPr lang="zh-TW" altLang="en-US" sz="2400" b="1" dirty="0" smtClean="0">
                <a:solidFill>
                  <a:srgbClr val="C00000"/>
                </a:solidFill>
                <a:latin typeface="微軟正黑體" panose="020B0604030504040204" pitchFamily="34" charset="-120"/>
                <a:ea typeface="微軟正黑體" panose="020B0604030504040204" pitchFamily="34" charset="-120"/>
              </a:rPr>
              <a:t>高</a:t>
            </a:r>
          </a:p>
        </p:txBody>
      </p:sp>
      <p:sp>
        <p:nvSpPr>
          <p:cNvPr id="16" name="文字方塊 15"/>
          <p:cNvSpPr txBox="1"/>
          <p:nvPr/>
        </p:nvSpPr>
        <p:spPr>
          <a:xfrm>
            <a:off x="507839" y="4608860"/>
            <a:ext cx="492443" cy="461665"/>
          </a:xfrm>
          <a:prstGeom prst="rect">
            <a:avLst/>
          </a:prstGeom>
          <a:noFill/>
          <a:ln w="19050">
            <a:noFill/>
          </a:ln>
        </p:spPr>
        <p:txBody>
          <a:bodyPr wrap="none" rtlCol="0">
            <a:spAutoFit/>
          </a:bodyPr>
          <a:lstStyle/>
          <a:p>
            <a:r>
              <a:rPr lang="zh-TW" altLang="en-US" sz="2400" b="1" dirty="0" smtClean="0">
                <a:solidFill>
                  <a:srgbClr val="C00000"/>
                </a:solidFill>
                <a:latin typeface="微軟正黑體" panose="020B0604030504040204" pitchFamily="34" charset="-120"/>
                <a:ea typeface="微軟正黑體" panose="020B0604030504040204" pitchFamily="34" charset="-120"/>
              </a:rPr>
              <a:t>低</a:t>
            </a:r>
          </a:p>
        </p:txBody>
      </p:sp>
    </p:spTree>
    <p:extLst>
      <p:ext uri="{BB962C8B-B14F-4D97-AF65-F5344CB8AC3E}">
        <p14:creationId xmlns:p14="http://schemas.microsoft.com/office/powerpoint/2010/main" val="212556517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231272" y="1340929"/>
            <a:ext cx="3877985"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7200" b="1" i="0" u="none" strike="noStrike" kern="1200" cap="none" spc="0" normalizeH="0" baseline="0" noProof="0" dirty="0" smtClean="0">
                <a:ln>
                  <a:noFill/>
                </a:ln>
                <a:solidFill>
                  <a:srgbClr val="0070C0"/>
                </a:solidFill>
                <a:effectLst/>
                <a:uLnTx/>
                <a:uFillTx/>
                <a:latin typeface="微軟正黑體" panose="020B0604030504040204" pitchFamily="34" charset="-120"/>
                <a:ea typeface="微軟正黑體" panose="020B0604030504040204" pitchFamily="34" charset="-120"/>
              </a:rPr>
              <a:t>聲波研究</a:t>
            </a:r>
            <a:endParaRPr kumimoji="0" lang="zh-TW" altLang="en-US" sz="72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6025370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co.laplata.co.us/sites/default/files/departments/lwab/images/prairie-dogs.jpg"/>
          <p:cNvPicPr>
            <a:picLocks noChangeAspect="1" noChangeArrowheads="1"/>
          </p:cNvPicPr>
          <p:nvPr/>
        </p:nvPicPr>
        <p:blipFill>
          <a:blip r:embed="rId2"/>
          <a:srcRect/>
          <a:stretch>
            <a:fillRect/>
          </a:stretch>
        </p:blipFill>
        <p:spPr bwMode="auto">
          <a:xfrm>
            <a:off x="2143108" y="1571612"/>
            <a:ext cx="4286280" cy="3293117"/>
          </a:xfrm>
          <a:prstGeom prst="rect">
            <a:avLst/>
          </a:prstGeom>
          <a:noFill/>
          <a:ln w="9525">
            <a:noFill/>
            <a:miter lim="800000"/>
            <a:headEnd/>
            <a:tailEnd/>
          </a:ln>
        </p:spPr>
      </p:pic>
      <p:sp>
        <p:nvSpPr>
          <p:cNvPr id="5" name="矩形 4"/>
          <p:cNvSpPr/>
          <p:nvPr/>
        </p:nvSpPr>
        <p:spPr>
          <a:xfrm>
            <a:off x="2143108" y="4857760"/>
            <a:ext cx="210506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Prairie dogs</a:t>
            </a:r>
            <a:endParaRPr kumimoji="0" lang="zh-TW" altLang="en-US" sz="2800" b="0"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Tree>
    <p:extLst>
      <p:ext uri="{BB962C8B-B14F-4D97-AF65-F5344CB8AC3E}">
        <p14:creationId xmlns:p14="http://schemas.microsoft.com/office/powerpoint/2010/main" val="237608374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AnPhys3e-BoxEx-22-02-B-0"/>
          <p:cNvPicPr>
            <a:picLocks noChangeAspect="1" noChangeArrowheads="1"/>
          </p:cNvPicPr>
          <p:nvPr/>
        </p:nvPicPr>
        <p:blipFill>
          <a:blip r:embed="rId2"/>
          <a:srcRect t="39223" r="47401" b="43213"/>
          <a:stretch>
            <a:fillRect/>
          </a:stretch>
        </p:blipFill>
        <p:spPr bwMode="auto">
          <a:xfrm>
            <a:off x="1928794" y="2143116"/>
            <a:ext cx="5300700" cy="2901843"/>
          </a:xfrm>
          <a:prstGeom prst="rect">
            <a:avLst/>
          </a:prstGeom>
          <a:noFill/>
          <a:ln w="9525">
            <a:noFill/>
            <a:miter lim="800000"/>
            <a:headEnd/>
            <a:tailEnd/>
          </a:ln>
        </p:spPr>
      </p:pic>
      <p:sp>
        <p:nvSpPr>
          <p:cNvPr id="6" name="矩形 5"/>
          <p:cNvSpPr/>
          <p:nvPr/>
        </p:nvSpPr>
        <p:spPr>
          <a:xfrm>
            <a:off x="107504" y="5949280"/>
            <a:ext cx="871540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smtClean="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La Plata County, Colorado</a:t>
            </a:r>
            <a:r>
              <a:rPr kumimoji="0" lang="zh-TW"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en-US" altLang="zh-TW" sz="1800" b="0" i="0" u="none" strike="noStrike" kern="1200" cap="none" spc="0" normalizeH="0" baseline="0" noProof="0" dirty="0" smtClean="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&amp; S. Vogel (1994) Life in Moving Fluids: The Physical Biology of Flow, 2nd ed. Princeton University Press, Princeton, NJ. </a:t>
            </a:r>
            <a:endParaRPr kumimoji="0" lang="zh-TW" altLang="en-US" sz="1800" b="0"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7" name="Picture 2" descr="http://co.laplata.co.us/sites/default/files/departments/lwab/images/prairie-dogs.jpg"/>
          <p:cNvPicPr>
            <a:picLocks noChangeAspect="1" noChangeArrowheads="1"/>
          </p:cNvPicPr>
          <p:nvPr/>
        </p:nvPicPr>
        <p:blipFill>
          <a:blip r:embed="rId3"/>
          <a:srcRect/>
          <a:stretch>
            <a:fillRect/>
          </a:stretch>
        </p:blipFill>
        <p:spPr bwMode="auto">
          <a:xfrm>
            <a:off x="6643702" y="142852"/>
            <a:ext cx="2333641" cy="1792919"/>
          </a:xfrm>
          <a:prstGeom prst="rect">
            <a:avLst/>
          </a:prstGeom>
          <a:noFill/>
          <a:ln w="9525">
            <a:noFill/>
            <a:miter lim="800000"/>
            <a:headEnd/>
            <a:tailEnd/>
          </a:ln>
        </p:spPr>
      </p:pic>
    </p:spTree>
    <p:extLst>
      <p:ext uri="{BB962C8B-B14F-4D97-AF65-F5344CB8AC3E}">
        <p14:creationId xmlns:p14="http://schemas.microsoft.com/office/powerpoint/2010/main" val="319493217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30738" y="1750280"/>
            <a:ext cx="9113262" cy="4432300"/>
          </a:xfrm>
          <a:prstGeom prst="rect">
            <a:avLst/>
          </a:prstGeom>
        </p:spPr>
      </p:pic>
      <p:sp>
        <p:nvSpPr>
          <p:cNvPr id="5" name="文字方塊 4"/>
          <p:cNvSpPr txBox="1"/>
          <p:nvPr/>
        </p:nvSpPr>
        <p:spPr>
          <a:xfrm>
            <a:off x="163630" y="221114"/>
            <a:ext cx="2764312" cy="707886"/>
          </a:xfrm>
          <a:prstGeom prst="rect">
            <a:avLst/>
          </a:prstGeom>
          <a:noFill/>
        </p:spPr>
        <p:txBody>
          <a:bodyPr wrap="square" rtlCol="0">
            <a:spAutoFit/>
          </a:bodyPr>
          <a:lstStyle/>
          <a:p>
            <a:r>
              <a:rPr lang="en-US" altLang="zh-TW" sz="4000" b="1" dirty="0" err="1" smtClean="0">
                <a:solidFill>
                  <a:srgbClr val="0070C0"/>
                </a:solidFill>
                <a:latin typeface="微軟正黑體" panose="020B0604030504040204" pitchFamily="34" charset="-120"/>
                <a:ea typeface="微軟正黑體" panose="020B0604030504040204" pitchFamily="34" charset="-120"/>
              </a:rPr>
              <a:t>Phyphox</a:t>
            </a:r>
            <a:endParaRPr lang="zh-TW" altLang="en-US" sz="4000" b="1" dirty="0">
              <a:solidFill>
                <a:srgbClr val="0070C0"/>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163630" y="1078030"/>
            <a:ext cx="5378395" cy="523220"/>
          </a:xfrm>
          <a:prstGeom prst="rect">
            <a:avLst/>
          </a:prstGeom>
          <a:noFill/>
        </p:spPr>
        <p:txBody>
          <a:bodyPr wrap="none" rtlCol="0">
            <a:spAutoFit/>
          </a:bodyPr>
          <a:lstStyle/>
          <a:p>
            <a:r>
              <a:rPr lang="zh-TW" altLang="en-US" sz="2800" b="1" dirty="0">
                <a:latin typeface="微軟正黑體" panose="020B0604030504040204" pitchFamily="34" charset="-120"/>
                <a:ea typeface="微軟正黑體" panose="020B0604030504040204" pitchFamily="34" charset="-120"/>
              </a:rPr>
              <a:t>手機如何</a:t>
            </a:r>
            <a:r>
              <a:rPr lang="zh-TW" altLang="en-US" sz="2800" b="1" dirty="0" smtClean="0">
                <a:latin typeface="微軟正黑體" panose="020B0604030504040204" pitchFamily="34" charset="-120"/>
                <a:ea typeface="微軟正黑體" panose="020B0604030504040204" pitchFamily="34" charset="-120"/>
              </a:rPr>
              <a:t>運動，會產生以下圖形</a:t>
            </a:r>
            <a:r>
              <a:rPr lang="en-US" altLang="zh-TW" sz="2800" b="1" dirty="0" smtClean="0">
                <a:latin typeface="微軟正黑體" panose="020B0604030504040204" pitchFamily="34" charset="-120"/>
                <a:ea typeface="微軟正黑體" panose="020B0604030504040204" pitchFamily="34" charset="-120"/>
              </a:rPr>
              <a:t>?</a:t>
            </a:r>
            <a:endParaRPr lang="zh-TW" altLang="en-US" sz="2800" b="1" dirty="0">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7317859" y="344225"/>
            <a:ext cx="1826141" cy="584775"/>
          </a:xfrm>
          <a:prstGeom prst="rect">
            <a:avLst/>
          </a:prstGeom>
          <a:solidFill>
            <a:srgbClr val="C00000"/>
          </a:solidFill>
          <a:ln>
            <a:noFill/>
          </a:ln>
        </p:spPr>
        <p:txBody>
          <a:bodyPr wrap="none" rtlCol="0">
            <a:spAutoFit/>
          </a:bodyPr>
          <a:lstStyle/>
          <a:p>
            <a:r>
              <a:rPr lang="zh-TW" altLang="en-US" sz="3200" b="1" dirty="0" smtClean="0">
                <a:solidFill>
                  <a:schemeClr val="bg1"/>
                </a:solidFill>
                <a:latin typeface="微軟正黑體" panose="020B0604030504040204" pitchFamily="34" charset="-120"/>
                <a:ea typeface="微軟正黑體" panose="020B0604030504040204" pitchFamily="34" charset="-120"/>
              </a:rPr>
              <a:t>工程觀點</a:t>
            </a:r>
            <a:endParaRPr lang="zh-TW" altLang="en-US" sz="32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4756887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srcRect r="34220"/>
          <a:stretch/>
        </p:blipFill>
        <p:spPr>
          <a:xfrm>
            <a:off x="933651" y="1209746"/>
            <a:ext cx="6785811" cy="5017243"/>
          </a:xfrm>
          <a:prstGeom prst="rect">
            <a:avLst/>
          </a:prstGeom>
        </p:spPr>
      </p:pic>
      <p:sp>
        <p:nvSpPr>
          <p:cNvPr id="5" name="文字方塊 4"/>
          <p:cNvSpPr txBox="1"/>
          <p:nvPr/>
        </p:nvSpPr>
        <p:spPr>
          <a:xfrm>
            <a:off x="837398" y="308007"/>
            <a:ext cx="5519460" cy="584775"/>
          </a:xfrm>
          <a:prstGeom prst="rect">
            <a:avLst/>
          </a:prstGeom>
          <a:noFill/>
        </p:spPr>
        <p:txBody>
          <a:bodyPr wrap="none" rtlCol="0">
            <a:spAutoFit/>
          </a:bodyPr>
          <a:lstStyle/>
          <a:p>
            <a:r>
              <a:rPr lang="zh-TW" altLang="en-US" sz="3200" b="1" dirty="0" smtClean="0">
                <a:solidFill>
                  <a:srgbClr val="0070C0"/>
                </a:solidFill>
                <a:latin typeface="微軟正黑體" panose="020B0604030504040204" pitchFamily="34" charset="-120"/>
                <a:ea typeface="微軟正黑體" panose="020B0604030504040204" pitchFamily="34" charset="-120"/>
              </a:rPr>
              <a:t>圖形用以推測手機的運動情形</a:t>
            </a:r>
            <a:endParaRPr lang="zh-TW" altLang="en-US" sz="3200" b="1" dirty="0">
              <a:solidFill>
                <a:srgbClr val="0070C0"/>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7317859" y="344225"/>
            <a:ext cx="1826141" cy="584775"/>
          </a:xfrm>
          <a:prstGeom prst="rect">
            <a:avLst/>
          </a:prstGeom>
          <a:solidFill>
            <a:srgbClr val="C00000"/>
          </a:solidFill>
          <a:ln>
            <a:noFill/>
          </a:ln>
        </p:spPr>
        <p:txBody>
          <a:bodyPr wrap="none" rtlCol="0">
            <a:spAutoFit/>
          </a:bodyPr>
          <a:lstStyle/>
          <a:p>
            <a:r>
              <a:rPr lang="zh-TW" altLang="en-US" sz="3200" b="1" dirty="0" smtClean="0">
                <a:solidFill>
                  <a:schemeClr val="bg1"/>
                </a:solidFill>
                <a:latin typeface="微軟正黑體" panose="020B0604030504040204" pitchFamily="34" charset="-120"/>
                <a:ea typeface="微軟正黑體" panose="020B0604030504040204" pitchFamily="34" charset="-120"/>
              </a:rPr>
              <a:t>工程觀點</a:t>
            </a:r>
            <a:endParaRPr lang="zh-TW" altLang="en-US" sz="32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21921898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11560" y="548680"/>
            <a:ext cx="274947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科學的目的</a:t>
            </a:r>
          </a:p>
        </p:txBody>
      </p:sp>
      <p:sp>
        <p:nvSpPr>
          <p:cNvPr id="5" name="標題 1"/>
          <p:cNvSpPr>
            <a:spLocks noGrp="1"/>
          </p:cNvSpPr>
          <p:nvPr>
            <p:ph type="title"/>
          </p:nvPr>
        </p:nvSpPr>
        <p:spPr>
          <a:xfrm>
            <a:off x="1835696" y="2852936"/>
            <a:ext cx="5826065" cy="1325563"/>
          </a:xfrm>
        </p:spPr>
        <p:txBody>
          <a:bodyPr>
            <a:noAutofit/>
          </a:bodyPr>
          <a:lstStyle/>
          <a:p>
            <a:pPr algn="l"/>
            <a:r>
              <a:rPr lang="zh-TW" altLang="en-US" sz="5400" b="1" dirty="0" smtClean="0">
                <a:solidFill>
                  <a:srgbClr val="0070C0"/>
                </a:solidFill>
                <a:latin typeface="微軟正黑體" panose="020B0604030504040204" pitchFamily="34" charset="-120"/>
                <a:ea typeface="微軟正黑體" panose="020B0604030504040204" pitchFamily="34" charset="-120"/>
              </a:rPr>
              <a:t>科學為什麼出現</a:t>
            </a:r>
            <a:r>
              <a:rPr lang="en-US" altLang="zh-TW" sz="5400" b="1" dirty="0" smtClean="0">
                <a:solidFill>
                  <a:srgbClr val="0070C0"/>
                </a:solidFill>
                <a:latin typeface="微軟正黑體" panose="020B0604030504040204" pitchFamily="34" charset="-120"/>
                <a:ea typeface="微軟正黑體" panose="020B0604030504040204" pitchFamily="34" charset="-120"/>
              </a:rPr>
              <a:t>?</a:t>
            </a:r>
            <a:endParaRPr lang="zh-TW" altLang="en-US" sz="5400" b="1" dirty="0">
              <a:solidFill>
                <a:srgbClr val="0070C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3994721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215540" y="1486833"/>
            <a:ext cx="8287846" cy="707886"/>
          </a:xfrm>
          <a:prstGeom prst="rect">
            <a:avLst/>
          </a:prstGeom>
          <a:noFill/>
        </p:spPr>
        <p:txBody>
          <a:bodyPr wrap="none" rtlCol="0">
            <a:spAutoFit/>
          </a:bodyPr>
          <a:lstStyle/>
          <a:p>
            <a:r>
              <a:rPr lang="zh-TW" altLang="en-US" sz="4000" b="1" dirty="0" smtClean="0">
                <a:solidFill>
                  <a:srgbClr val="0070C0"/>
                </a:solidFill>
                <a:latin typeface="微軟正黑體" panose="020B0604030504040204" pitchFamily="34" charset="-120"/>
                <a:ea typeface="微軟正黑體" panose="020B0604030504040204" pitchFamily="34" charset="-120"/>
              </a:rPr>
              <a:t>請問手機 </a:t>
            </a:r>
            <a:r>
              <a:rPr lang="en-US" altLang="zh-TW" sz="4000" b="1" dirty="0" smtClean="0">
                <a:solidFill>
                  <a:srgbClr val="0070C0"/>
                </a:solidFill>
                <a:latin typeface="微軟正黑體" panose="020B0604030504040204" pitchFamily="34" charset="-120"/>
                <a:ea typeface="微軟正黑體" panose="020B0604030504040204" pitchFamily="34" charset="-120"/>
              </a:rPr>
              <a:t>+x</a:t>
            </a:r>
            <a:r>
              <a:rPr lang="zh-TW" altLang="en-US" sz="4000" b="1" dirty="0" smtClean="0">
                <a:solidFill>
                  <a:srgbClr val="0070C0"/>
                </a:solidFill>
                <a:latin typeface="微軟正黑體" panose="020B0604030504040204" pitchFamily="34" charset="-120"/>
                <a:ea typeface="微軟正黑體" panose="020B0604030504040204" pitchFamily="34" charset="-120"/>
              </a:rPr>
              <a:t>，</a:t>
            </a:r>
            <a:r>
              <a:rPr lang="en-US" altLang="zh-TW" sz="4000" b="1" dirty="0" smtClean="0">
                <a:solidFill>
                  <a:srgbClr val="0070C0"/>
                </a:solidFill>
                <a:latin typeface="微軟正黑體" panose="020B0604030504040204" pitchFamily="34" charset="-120"/>
                <a:ea typeface="微軟正黑體" panose="020B0604030504040204" pitchFamily="34" charset="-120"/>
              </a:rPr>
              <a:t>+y</a:t>
            </a:r>
            <a:r>
              <a:rPr lang="zh-TW" altLang="en-US" sz="4000" b="1" dirty="0" smtClean="0">
                <a:solidFill>
                  <a:srgbClr val="0070C0"/>
                </a:solidFill>
                <a:latin typeface="微軟正黑體" panose="020B0604030504040204" pitchFamily="34" charset="-120"/>
                <a:ea typeface="微軟正黑體" panose="020B0604030504040204" pitchFamily="34" charset="-120"/>
              </a:rPr>
              <a:t>，</a:t>
            </a:r>
            <a:r>
              <a:rPr lang="en-US" altLang="zh-TW" sz="4000" b="1" dirty="0" smtClean="0">
                <a:solidFill>
                  <a:srgbClr val="0070C0"/>
                </a:solidFill>
                <a:latin typeface="微軟正黑體" panose="020B0604030504040204" pitchFamily="34" charset="-120"/>
                <a:ea typeface="微軟正黑體" panose="020B0604030504040204" pitchFamily="34" charset="-120"/>
              </a:rPr>
              <a:t>+z</a:t>
            </a:r>
            <a:r>
              <a:rPr lang="zh-TW" altLang="en-US" sz="4000" b="1" dirty="0" smtClean="0">
                <a:solidFill>
                  <a:srgbClr val="0070C0"/>
                </a:solidFill>
                <a:latin typeface="微軟正黑體" panose="020B0604030504040204" pitchFamily="34" charset="-120"/>
                <a:ea typeface="微軟正黑體" panose="020B0604030504040204" pitchFamily="34" charset="-120"/>
              </a:rPr>
              <a:t> 的方向為何</a:t>
            </a:r>
            <a:r>
              <a:rPr lang="en-US" altLang="zh-TW" sz="4000" b="1" dirty="0" smtClean="0">
                <a:solidFill>
                  <a:srgbClr val="0070C0"/>
                </a:solidFill>
                <a:latin typeface="微軟正黑體" panose="020B0604030504040204" pitchFamily="34" charset="-120"/>
                <a:ea typeface="微軟正黑體" panose="020B0604030504040204" pitchFamily="34" charset="-120"/>
              </a:rPr>
              <a:t>?</a:t>
            </a:r>
          </a:p>
        </p:txBody>
      </p:sp>
      <p:sp>
        <p:nvSpPr>
          <p:cNvPr id="5" name="文字方塊 4"/>
          <p:cNvSpPr txBox="1"/>
          <p:nvPr/>
        </p:nvSpPr>
        <p:spPr>
          <a:xfrm>
            <a:off x="7317859" y="344225"/>
            <a:ext cx="1826141" cy="584775"/>
          </a:xfrm>
          <a:prstGeom prst="rect">
            <a:avLst/>
          </a:prstGeom>
          <a:solidFill>
            <a:srgbClr val="92D050"/>
          </a:solidFill>
          <a:ln>
            <a:noFill/>
          </a:ln>
        </p:spPr>
        <p:txBody>
          <a:bodyPr wrap="none" rtlCol="0">
            <a:spAutoFit/>
          </a:bodyPr>
          <a:lstStyle/>
          <a:p>
            <a:r>
              <a:rPr lang="zh-TW" altLang="en-US" sz="3200" b="1" dirty="0">
                <a:solidFill>
                  <a:schemeClr val="bg1"/>
                </a:solidFill>
                <a:latin typeface="微軟正黑體" panose="020B0604030504040204" pitchFamily="34" charset="-120"/>
                <a:ea typeface="微軟正黑體" panose="020B0604030504040204" pitchFamily="34" charset="-120"/>
              </a:rPr>
              <a:t>物理</a:t>
            </a:r>
            <a:r>
              <a:rPr lang="zh-TW" altLang="en-US" sz="3200" b="1" dirty="0" smtClean="0">
                <a:solidFill>
                  <a:schemeClr val="bg1"/>
                </a:solidFill>
                <a:latin typeface="微軟正黑體" panose="020B0604030504040204" pitchFamily="34" charset="-120"/>
                <a:ea typeface="微軟正黑體" panose="020B0604030504040204" pitchFamily="34" charset="-120"/>
              </a:rPr>
              <a:t>觀點</a:t>
            </a:r>
            <a:endParaRPr lang="zh-TW" altLang="en-US" sz="32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4447897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7317859" y="344225"/>
            <a:ext cx="1826141" cy="584775"/>
          </a:xfrm>
          <a:prstGeom prst="rect">
            <a:avLst/>
          </a:prstGeom>
          <a:solidFill>
            <a:srgbClr val="92D050"/>
          </a:solidFill>
          <a:ln>
            <a:noFill/>
          </a:ln>
        </p:spPr>
        <p:txBody>
          <a:bodyPr wrap="none" rtlCol="0">
            <a:spAutoFit/>
          </a:bodyPr>
          <a:lstStyle/>
          <a:p>
            <a:r>
              <a:rPr lang="zh-TW" altLang="en-US" sz="3200" b="1" dirty="0">
                <a:solidFill>
                  <a:schemeClr val="bg1"/>
                </a:solidFill>
                <a:latin typeface="微軟正黑體" panose="020B0604030504040204" pitchFamily="34" charset="-120"/>
                <a:ea typeface="微軟正黑體" panose="020B0604030504040204" pitchFamily="34" charset="-120"/>
              </a:rPr>
              <a:t>物理</a:t>
            </a:r>
            <a:r>
              <a:rPr lang="zh-TW" altLang="en-US" sz="3200" b="1" dirty="0" smtClean="0">
                <a:solidFill>
                  <a:schemeClr val="bg1"/>
                </a:solidFill>
                <a:latin typeface="微軟正黑體" panose="020B0604030504040204" pitchFamily="34" charset="-120"/>
                <a:ea typeface="微軟正黑體" panose="020B0604030504040204" pitchFamily="34" charset="-120"/>
              </a:rPr>
              <a:t>觀點</a:t>
            </a:r>
            <a:endParaRPr lang="zh-TW" altLang="en-US" sz="3200" b="1" dirty="0">
              <a:solidFill>
                <a:schemeClr val="bg1"/>
              </a:solidFill>
              <a:latin typeface="微軟正黑體" panose="020B0604030504040204" pitchFamily="34" charset="-120"/>
              <a:ea typeface="微軟正黑體" panose="020B0604030504040204" pitchFamily="34" charset="-120"/>
            </a:endParaRPr>
          </a:p>
        </p:txBody>
      </p:sp>
      <p:pic>
        <p:nvPicPr>
          <p:cNvPr id="5" name="ConventionalGrotesqueCougar-mobi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1335" y="1530849"/>
            <a:ext cx="7890553" cy="4438436"/>
          </a:xfrm>
          <a:prstGeom prst="rect">
            <a:avLst/>
          </a:prstGeom>
        </p:spPr>
      </p:pic>
    </p:spTree>
    <p:extLst>
      <p:ext uri="{BB962C8B-B14F-4D97-AF65-F5344CB8AC3E}">
        <p14:creationId xmlns:p14="http://schemas.microsoft.com/office/powerpoint/2010/main" val="105899442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39047" y="605834"/>
            <a:ext cx="5262979" cy="769441"/>
          </a:xfrm>
          <a:prstGeom prst="rect">
            <a:avLst/>
          </a:prstGeom>
          <a:noFill/>
        </p:spPr>
        <p:txBody>
          <a:bodyPr wrap="none" rtlCol="0">
            <a:spAutoFit/>
          </a:bodyPr>
          <a:lstStyle/>
          <a:p>
            <a:r>
              <a:rPr lang="zh-TW" altLang="en-US" sz="4400" b="1" dirty="0" smtClean="0">
                <a:solidFill>
                  <a:srgbClr val="0070C0"/>
                </a:solidFill>
                <a:latin typeface="微軟正黑體" panose="020B0604030504040204" pitchFamily="34" charset="-120"/>
                <a:ea typeface="微軟正黑體" panose="020B0604030504040204" pitchFamily="34" charset="-120"/>
              </a:rPr>
              <a:t>愛因斯坦，等效原理</a:t>
            </a:r>
            <a:endParaRPr lang="zh-TW" altLang="en-US" sz="4400" b="1" dirty="0">
              <a:solidFill>
                <a:srgbClr val="0070C0"/>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7317859" y="344225"/>
            <a:ext cx="1826141" cy="584775"/>
          </a:xfrm>
          <a:prstGeom prst="rect">
            <a:avLst/>
          </a:prstGeom>
          <a:solidFill>
            <a:srgbClr val="92D050"/>
          </a:solidFill>
          <a:ln>
            <a:noFill/>
          </a:ln>
        </p:spPr>
        <p:txBody>
          <a:bodyPr wrap="none" rtlCol="0">
            <a:spAutoFit/>
          </a:bodyPr>
          <a:lstStyle/>
          <a:p>
            <a:r>
              <a:rPr lang="zh-TW" altLang="en-US" sz="3200" b="1" dirty="0">
                <a:solidFill>
                  <a:schemeClr val="bg1"/>
                </a:solidFill>
                <a:latin typeface="微軟正黑體" panose="020B0604030504040204" pitchFamily="34" charset="-120"/>
                <a:ea typeface="微軟正黑體" panose="020B0604030504040204" pitchFamily="34" charset="-120"/>
              </a:rPr>
              <a:t>物理</a:t>
            </a:r>
            <a:r>
              <a:rPr lang="zh-TW" altLang="en-US" sz="3200" b="1" dirty="0" smtClean="0">
                <a:solidFill>
                  <a:schemeClr val="bg1"/>
                </a:solidFill>
                <a:latin typeface="微軟正黑體" panose="020B0604030504040204" pitchFamily="34" charset="-120"/>
                <a:ea typeface="微軟正黑體" panose="020B0604030504040204" pitchFamily="34" charset="-120"/>
              </a:rPr>
              <a:t>觀點</a:t>
            </a:r>
            <a:endParaRPr lang="zh-TW" altLang="en-US" sz="32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1903870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圖十一、工研院材化所人工智慧應用實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1516062"/>
            <a:ext cx="8572500" cy="4467226"/>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19075" y="285234"/>
            <a:ext cx="6647974" cy="646331"/>
          </a:xfrm>
          <a:prstGeom prst="rect">
            <a:avLst/>
          </a:prstGeom>
        </p:spPr>
        <p:txBody>
          <a:bodyPr wrap="none">
            <a:spAutoFit/>
          </a:bodyPr>
          <a:lstStyle/>
          <a:p>
            <a:r>
              <a:rPr lang="zh-TW" altLang="en-US" sz="3600" b="1" dirty="0">
                <a:solidFill>
                  <a:srgbClr val="0070C0"/>
                </a:solidFill>
                <a:latin typeface="微軟正黑體" panose="020B0604030504040204" pitchFamily="34" charset="-120"/>
                <a:ea typeface="微軟正黑體" panose="020B0604030504040204" pitchFamily="34" charset="-120"/>
              </a:rPr>
              <a:t>工研院材化所人工智慧應用實例</a:t>
            </a:r>
            <a:endParaRPr lang="zh-TW" altLang="en-US" sz="3600" dirty="0">
              <a:solidFill>
                <a:srgbClr val="0070C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1888481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4" name="表格 3"/>
              <p:cNvGraphicFramePr>
                <a:graphicFrameLocks noGrp="1"/>
              </p:cNvGraphicFramePr>
              <p:nvPr>
                <p:extLst>
                  <p:ext uri="{D42A27DB-BD31-4B8C-83A1-F6EECF244321}">
                    <p14:modId xmlns:p14="http://schemas.microsoft.com/office/powerpoint/2010/main" val="1018442025"/>
                  </p:ext>
                </p:extLst>
              </p:nvPr>
            </p:nvGraphicFramePr>
            <p:xfrm>
              <a:off x="200932" y="1684177"/>
              <a:ext cx="8801556" cy="2715895"/>
            </p:xfrm>
            <a:graphic>
              <a:graphicData uri="http://schemas.openxmlformats.org/drawingml/2006/table">
                <a:tbl>
                  <a:tblPr>
                    <a:tableStyleId>{5C22544A-7EE6-4342-B048-85BDC9FD1C3A}</a:tableStyleId>
                  </a:tblPr>
                  <a:tblGrid>
                    <a:gridCol w="1466926">
                      <a:extLst>
                        <a:ext uri="{9D8B030D-6E8A-4147-A177-3AD203B41FA5}">
                          <a16:colId xmlns:a16="http://schemas.microsoft.com/office/drawing/2014/main" val="3134651179"/>
                        </a:ext>
                      </a:extLst>
                    </a:gridCol>
                    <a:gridCol w="1466926">
                      <a:extLst>
                        <a:ext uri="{9D8B030D-6E8A-4147-A177-3AD203B41FA5}">
                          <a16:colId xmlns:a16="http://schemas.microsoft.com/office/drawing/2014/main" val="1595973868"/>
                        </a:ext>
                      </a:extLst>
                    </a:gridCol>
                    <a:gridCol w="1466926">
                      <a:extLst>
                        <a:ext uri="{9D8B030D-6E8A-4147-A177-3AD203B41FA5}">
                          <a16:colId xmlns:a16="http://schemas.microsoft.com/office/drawing/2014/main" val="1258824745"/>
                        </a:ext>
                      </a:extLst>
                    </a:gridCol>
                    <a:gridCol w="1466926">
                      <a:extLst>
                        <a:ext uri="{9D8B030D-6E8A-4147-A177-3AD203B41FA5}">
                          <a16:colId xmlns:a16="http://schemas.microsoft.com/office/drawing/2014/main" val="3762598671"/>
                        </a:ext>
                      </a:extLst>
                    </a:gridCol>
                    <a:gridCol w="1466926">
                      <a:extLst>
                        <a:ext uri="{9D8B030D-6E8A-4147-A177-3AD203B41FA5}">
                          <a16:colId xmlns:a16="http://schemas.microsoft.com/office/drawing/2014/main" val="3566330173"/>
                        </a:ext>
                      </a:extLst>
                    </a:gridCol>
                    <a:gridCol w="1466926">
                      <a:extLst>
                        <a:ext uri="{9D8B030D-6E8A-4147-A177-3AD203B41FA5}">
                          <a16:colId xmlns:a16="http://schemas.microsoft.com/office/drawing/2014/main" val="2771250482"/>
                        </a:ext>
                      </a:extLst>
                    </a:gridCol>
                  </a:tblGrid>
                  <a:tr h="0">
                    <a:tc>
                      <a:txBody>
                        <a:bodyPr/>
                        <a:lstStyle/>
                        <a:p>
                          <a:pPr algn="ctr">
                            <a:spcAft>
                              <a:spcPts val="0"/>
                            </a:spcAft>
                          </a:pPr>
                          <a:r>
                            <a:rPr lang="zh-TW" sz="2400" kern="100" dirty="0">
                              <a:effectLst/>
                            </a:rPr>
                            <a:t>木星衛星</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zh-TW" sz="2400" kern="100" dirty="0">
                              <a:effectLst/>
                            </a:rPr>
                            <a:t>距離</a:t>
                          </a:r>
                          <a:r>
                            <a:rPr lang="en-US" sz="2400" kern="100" dirty="0">
                              <a:effectLst/>
                              <a:latin typeface="Times New Roman" panose="02020603050405020304" pitchFamily="18" charset="0"/>
                              <a:cs typeface="Times New Roman" panose="02020603050405020304" pitchFamily="18" charset="0"/>
                            </a:rPr>
                            <a:t>(R)</a:t>
                          </a:r>
                          <a:endParaRPr lang="zh-TW" sz="2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zh-TW" sz="2400" kern="100" dirty="0">
                              <a:effectLst/>
                            </a:rPr>
                            <a:t>週期</a:t>
                          </a:r>
                          <a:r>
                            <a:rPr lang="en-US" sz="2400" kern="100" dirty="0">
                              <a:effectLst/>
                              <a:latin typeface="Times New Roman" panose="02020603050405020304" pitchFamily="18" charset="0"/>
                              <a:cs typeface="Times New Roman" panose="02020603050405020304" pitchFamily="18" charset="0"/>
                            </a:rPr>
                            <a:t>(T)</a:t>
                          </a:r>
                          <a:endParaRPr lang="zh-TW" sz="2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2400" kern="100">
                                    <a:effectLst/>
                                  </a:rPr>
                                  <m:t>𝑅</m:t>
                                </m:r>
                                <m:r>
                                  <a:rPr lang="en-US" sz="2400" kern="100">
                                    <a:effectLst/>
                                  </a:rPr>
                                  <m:t>/</m:t>
                                </m:r>
                                <m:r>
                                  <a:rPr lang="en-US" sz="2400" kern="100">
                                    <a:effectLst/>
                                  </a:rPr>
                                  <m:t>𝑇</m:t>
                                </m:r>
                              </m:oMath>
                            </m:oMathPara>
                          </a14:m>
                          <a:endParaRPr lang="zh-TW" sz="2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14:m>
                            <m:oMathPara xmlns:m="http://schemas.openxmlformats.org/officeDocument/2006/math">
                              <m:oMathParaPr>
                                <m:jc m:val="centerGroup"/>
                              </m:oMathParaPr>
                              <m:oMath xmlns:m="http://schemas.openxmlformats.org/officeDocument/2006/math">
                                <m:sSup>
                                  <m:sSupPr>
                                    <m:ctrlPr>
                                      <a:rPr lang="zh-TW" sz="2400" kern="100">
                                        <a:effectLst/>
                                      </a:rPr>
                                    </m:ctrlPr>
                                  </m:sSupPr>
                                  <m:e>
                                    <m:r>
                                      <a:rPr lang="en-US" sz="2400" kern="100">
                                        <a:effectLst/>
                                      </a:rPr>
                                      <m:t>𝑅</m:t>
                                    </m:r>
                                  </m:e>
                                  <m:sup>
                                    <m:r>
                                      <a:rPr lang="en-US" sz="2400" kern="100">
                                        <a:effectLst/>
                                      </a:rPr>
                                      <m:t>2</m:t>
                                    </m:r>
                                  </m:sup>
                                </m:sSup>
                                <m:r>
                                  <a:rPr lang="en-US" sz="2400" kern="100">
                                    <a:effectLst/>
                                  </a:rPr>
                                  <m:t>/</m:t>
                                </m:r>
                                <m:r>
                                  <a:rPr lang="en-US" sz="2400" kern="100">
                                    <a:effectLst/>
                                  </a:rPr>
                                  <m:t>𝑇</m:t>
                                </m:r>
                              </m:oMath>
                            </m:oMathPara>
                          </a14:m>
                          <a:endParaRPr lang="zh-TW" sz="2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14:m>
                            <m:oMathPara xmlns:m="http://schemas.openxmlformats.org/officeDocument/2006/math">
                              <m:oMathParaPr>
                                <m:jc m:val="centerGroup"/>
                              </m:oMathParaPr>
                              <m:oMath xmlns:m="http://schemas.openxmlformats.org/officeDocument/2006/math">
                                <m:sSup>
                                  <m:sSupPr>
                                    <m:ctrlPr>
                                      <a:rPr lang="zh-TW" sz="2400" kern="100">
                                        <a:effectLst/>
                                      </a:rPr>
                                    </m:ctrlPr>
                                  </m:sSupPr>
                                  <m:e>
                                    <m:r>
                                      <a:rPr lang="en-US" sz="2400" kern="100">
                                        <a:effectLst/>
                                      </a:rPr>
                                      <m:t>𝑅</m:t>
                                    </m:r>
                                  </m:e>
                                  <m:sup>
                                    <m:r>
                                      <a:rPr lang="en-US" sz="2400" kern="100">
                                        <a:effectLst/>
                                      </a:rPr>
                                      <m:t>3</m:t>
                                    </m:r>
                                  </m:sup>
                                </m:sSup>
                                <m:r>
                                  <a:rPr lang="en-US" sz="2400" kern="100">
                                    <a:effectLst/>
                                  </a:rPr>
                                  <m:t>/</m:t>
                                </m:r>
                                <m:sSup>
                                  <m:sSupPr>
                                    <m:ctrlPr>
                                      <a:rPr lang="zh-TW" sz="2400" kern="100">
                                        <a:effectLst/>
                                      </a:rPr>
                                    </m:ctrlPr>
                                  </m:sSupPr>
                                  <m:e>
                                    <m:r>
                                      <a:rPr lang="en-US" sz="2400" kern="100">
                                        <a:effectLst/>
                                      </a:rPr>
                                      <m:t>𝑇</m:t>
                                    </m:r>
                                  </m:e>
                                  <m:sup>
                                    <m:r>
                                      <a:rPr lang="en-US" sz="2400" kern="100">
                                        <a:effectLst/>
                                      </a:rPr>
                                      <m:t>2</m:t>
                                    </m:r>
                                  </m:sup>
                                </m:sSup>
                              </m:oMath>
                            </m:oMathPara>
                          </a14:m>
                          <a:endParaRPr lang="zh-TW" sz="2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3500" marR="63500" marT="63500" marB="63500"/>
                    </a:tc>
                    <a:extLst>
                      <a:ext uri="{0D108BD9-81ED-4DB2-BD59-A6C34878D82A}">
                        <a16:rowId xmlns:a16="http://schemas.microsoft.com/office/drawing/2014/main" val="2177932439"/>
                      </a:ext>
                    </a:extLst>
                  </a:tr>
                  <a:tr h="0">
                    <a:tc>
                      <a:txBody>
                        <a:bodyPr/>
                        <a:lstStyle/>
                        <a:p>
                          <a:pPr algn="ctr">
                            <a:spcAft>
                              <a:spcPts val="0"/>
                            </a:spcAft>
                          </a:pPr>
                          <a:r>
                            <a:rPr lang="en-US" sz="2800" kern="100">
                              <a:effectLst/>
                            </a:rPr>
                            <a:t>A</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5.67</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1.77</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3.20</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18.15</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58.15</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extLst>
                      <a:ext uri="{0D108BD9-81ED-4DB2-BD59-A6C34878D82A}">
                        <a16:rowId xmlns:a16="http://schemas.microsoft.com/office/drawing/2014/main" val="3026866710"/>
                      </a:ext>
                    </a:extLst>
                  </a:tr>
                  <a:tr h="0">
                    <a:tc>
                      <a:txBody>
                        <a:bodyPr/>
                        <a:lstStyle/>
                        <a:p>
                          <a:pPr algn="ctr">
                            <a:spcAft>
                              <a:spcPts val="0"/>
                            </a:spcAft>
                          </a:pPr>
                          <a:r>
                            <a:rPr lang="en-US" sz="2800" kern="100">
                              <a:effectLst/>
                            </a:rPr>
                            <a:t>B</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8.67</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3.57</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2.43</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21.04</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51.05</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extLst>
                      <a:ext uri="{0D108BD9-81ED-4DB2-BD59-A6C34878D82A}">
                        <a16:rowId xmlns:a16="http://schemas.microsoft.com/office/drawing/2014/main" val="1945942061"/>
                      </a:ext>
                    </a:extLst>
                  </a:tr>
                  <a:tr h="0">
                    <a:tc>
                      <a:txBody>
                        <a:bodyPr/>
                        <a:lstStyle/>
                        <a:p>
                          <a:pPr algn="ctr">
                            <a:spcAft>
                              <a:spcPts val="0"/>
                            </a:spcAft>
                          </a:pPr>
                          <a:r>
                            <a:rPr lang="en-US" sz="2800" kern="100">
                              <a:effectLst/>
                            </a:rPr>
                            <a:t>C</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14.00</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7.16</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1.96</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27.40</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53.61</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extLst>
                      <a:ext uri="{0D108BD9-81ED-4DB2-BD59-A6C34878D82A}">
                        <a16:rowId xmlns:a16="http://schemas.microsoft.com/office/drawing/2014/main" val="690667785"/>
                      </a:ext>
                    </a:extLst>
                  </a:tr>
                  <a:tr h="0">
                    <a:tc>
                      <a:txBody>
                        <a:bodyPr/>
                        <a:lstStyle/>
                        <a:p>
                          <a:pPr algn="ctr">
                            <a:spcAft>
                              <a:spcPts val="0"/>
                            </a:spcAft>
                          </a:pPr>
                          <a:r>
                            <a:rPr lang="en-US" sz="2800" kern="100">
                              <a:effectLst/>
                            </a:rPr>
                            <a:t>D</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24.67</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16.69</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1.48</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36.46</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dirty="0">
                              <a:effectLst/>
                            </a:rPr>
                            <a:t>53.89</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extLst>
                      <a:ext uri="{0D108BD9-81ED-4DB2-BD59-A6C34878D82A}">
                        <a16:rowId xmlns:a16="http://schemas.microsoft.com/office/drawing/2014/main" val="1420396406"/>
                      </a:ext>
                    </a:extLst>
                  </a:tr>
                </a:tbl>
              </a:graphicData>
            </a:graphic>
          </p:graphicFrame>
        </mc:Choice>
        <mc:Fallback>
          <p:graphicFrame>
            <p:nvGraphicFramePr>
              <p:cNvPr id="4" name="表格 3"/>
              <p:cNvGraphicFramePr>
                <a:graphicFrameLocks noGrp="1"/>
              </p:cNvGraphicFramePr>
              <p:nvPr>
                <p:extLst>
                  <p:ext uri="{D42A27DB-BD31-4B8C-83A1-F6EECF244321}">
                    <p14:modId xmlns:p14="http://schemas.microsoft.com/office/powerpoint/2010/main" val="1018442025"/>
                  </p:ext>
                </p:extLst>
              </p:nvPr>
            </p:nvGraphicFramePr>
            <p:xfrm>
              <a:off x="200932" y="1684177"/>
              <a:ext cx="8801556" cy="2715895"/>
            </p:xfrm>
            <a:graphic>
              <a:graphicData uri="http://schemas.openxmlformats.org/drawingml/2006/table">
                <a:tbl>
                  <a:tblPr>
                    <a:tableStyleId>{5C22544A-7EE6-4342-B048-85BDC9FD1C3A}</a:tableStyleId>
                  </a:tblPr>
                  <a:tblGrid>
                    <a:gridCol w="1466926">
                      <a:extLst>
                        <a:ext uri="{9D8B030D-6E8A-4147-A177-3AD203B41FA5}">
                          <a16:colId xmlns:a16="http://schemas.microsoft.com/office/drawing/2014/main" val="3134651179"/>
                        </a:ext>
                      </a:extLst>
                    </a:gridCol>
                    <a:gridCol w="1466926">
                      <a:extLst>
                        <a:ext uri="{9D8B030D-6E8A-4147-A177-3AD203B41FA5}">
                          <a16:colId xmlns:a16="http://schemas.microsoft.com/office/drawing/2014/main" val="1595973868"/>
                        </a:ext>
                      </a:extLst>
                    </a:gridCol>
                    <a:gridCol w="1466926">
                      <a:extLst>
                        <a:ext uri="{9D8B030D-6E8A-4147-A177-3AD203B41FA5}">
                          <a16:colId xmlns:a16="http://schemas.microsoft.com/office/drawing/2014/main" val="1258824745"/>
                        </a:ext>
                      </a:extLst>
                    </a:gridCol>
                    <a:gridCol w="1466926">
                      <a:extLst>
                        <a:ext uri="{9D8B030D-6E8A-4147-A177-3AD203B41FA5}">
                          <a16:colId xmlns:a16="http://schemas.microsoft.com/office/drawing/2014/main" val="3762598671"/>
                        </a:ext>
                      </a:extLst>
                    </a:gridCol>
                    <a:gridCol w="1466926">
                      <a:extLst>
                        <a:ext uri="{9D8B030D-6E8A-4147-A177-3AD203B41FA5}">
                          <a16:colId xmlns:a16="http://schemas.microsoft.com/office/drawing/2014/main" val="3566330173"/>
                        </a:ext>
                      </a:extLst>
                    </a:gridCol>
                    <a:gridCol w="1466926">
                      <a:extLst>
                        <a:ext uri="{9D8B030D-6E8A-4147-A177-3AD203B41FA5}">
                          <a16:colId xmlns:a16="http://schemas.microsoft.com/office/drawing/2014/main" val="2771250482"/>
                        </a:ext>
                      </a:extLst>
                    </a:gridCol>
                  </a:tblGrid>
                  <a:tr h="501015">
                    <a:tc>
                      <a:txBody>
                        <a:bodyPr/>
                        <a:lstStyle/>
                        <a:p>
                          <a:pPr algn="ctr">
                            <a:spcAft>
                              <a:spcPts val="0"/>
                            </a:spcAft>
                          </a:pPr>
                          <a:r>
                            <a:rPr lang="zh-TW" sz="2400" kern="100" dirty="0">
                              <a:effectLst/>
                            </a:rPr>
                            <a:t>木星衛星</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zh-TW" sz="2400" kern="100" dirty="0">
                              <a:effectLst/>
                            </a:rPr>
                            <a:t>距離</a:t>
                          </a:r>
                          <a:r>
                            <a:rPr lang="en-US" sz="2400" kern="100" dirty="0">
                              <a:effectLst/>
                              <a:latin typeface="Times New Roman" panose="02020603050405020304" pitchFamily="18" charset="0"/>
                              <a:cs typeface="Times New Roman" panose="02020603050405020304" pitchFamily="18" charset="0"/>
                            </a:rPr>
                            <a:t>(R)</a:t>
                          </a:r>
                          <a:endParaRPr lang="zh-TW" sz="2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zh-TW" sz="2400" kern="100" dirty="0">
                              <a:effectLst/>
                            </a:rPr>
                            <a:t>週期</a:t>
                          </a:r>
                          <a:r>
                            <a:rPr lang="en-US" sz="2400" kern="100" dirty="0">
                              <a:effectLst/>
                              <a:latin typeface="Times New Roman" panose="02020603050405020304" pitchFamily="18" charset="0"/>
                              <a:cs typeface="Times New Roman" panose="02020603050405020304" pitchFamily="18" charset="0"/>
                            </a:rPr>
                            <a:t>(T)</a:t>
                          </a:r>
                          <a:endParaRPr lang="zh-TW" sz="24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3500" marR="63500" marT="63500" marB="63500"/>
                    </a:tc>
                    <a:tc>
                      <a:txBody>
                        <a:bodyPr/>
                        <a:lstStyle/>
                        <a:p>
                          <a:endParaRPr lang="zh-TW"/>
                        </a:p>
                      </a:txBody>
                      <a:tcPr marL="63500" marR="63500" marT="63500" marB="63500">
                        <a:blipFill>
                          <a:blip r:embed="rId2"/>
                          <a:stretch>
                            <a:fillRect l="-301667" t="-7317" r="-201667" b="-475610"/>
                          </a:stretch>
                        </a:blipFill>
                      </a:tcPr>
                    </a:tc>
                    <a:tc>
                      <a:txBody>
                        <a:bodyPr/>
                        <a:lstStyle/>
                        <a:p>
                          <a:endParaRPr lang="zh-TW"/>
                        </a:p>
                      </a:txBody>
                      <a:tcPr marL="63500" marR="63500" marT="63500" marB="63500">
                        <a:blipFill>
                          <a:blip r:embed="rId2"/>
                          <a:stretch>
                            <a:fillRect l="-400000" t="-7317" r="-100830" b="-475610"/>
                          </a:stretch>
                        </a:blipFill>
                      </a:tcPr>
                    </a:tc>
                    <a:tc>
                      <a:txBody>
                        <a:bodyPr/>
                        <a:lstStyle/>
                        <a:p>
                          <a:endParaRPr lang="zh-TW"/>
                        </a:p>
                      </a:txBody>
                      <a:tcPr marL="63500" marR="63500" marT="63500" marB="63500">
                        <a:blipFill>
                          <a:blip r:embed="rId2"/>
                          <a:stretch>
                            <a:fillRect l="-500000" t="-7317" r="-830" b="-475610"/>
                          </a:stretch>
                        </a:blipFill>
                      </a:tcPr>
                    </a:tc>
                    <a:extLst>
                      <a:ext uri="{0D108BD9-81ED-4DB2-BD59-A6C34878D82A}">
                        <a16:rowId xmlns:a16="http://schemas.microsoft.com/office/drawing/2014/main" val="2177932439"/>
                      </a:ext>
                    </a:extLst>
                  </a:tr>
                  <a:tr h="553720">
                    <a:tc>
                      <a:txBody>
                        <a:bodyPr/>
                        <a:lstStyle/>
                        <a:p>
                          <a:pPr algn="ctr">
                            <a:spcAft>
                              <a:spcPts val="0"/>
                            </a:spcAft>
                          </a:pPr>
                          <a:r>
                            <a:rPr lang="en-US" sz="2800" kern="100">
                              <a:effectLst/>
                            </a:rPr>
                            <a:t>A</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5.67</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1.77</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3.20</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18.15</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58.15</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extLst>
                      <a:ext uri="{0D108BD9-81ED-4DB2-BD59-A6C34878D82A}">
                        <a16:rowId xmlns:a16="http://schemas.microsoft.com/office/drawing/2014/main" val="3026866710"/>
                      </a:ext>
                    </a:extLst>
                  </a:tr>
                  <a:tr h="553720">
                    <a:tc>
                      <a:txBody>
                        <a:bodyPr/>
                        <a:lstStyle/>
                        <a:p>
                          <a:pPr algn="ctr">
                            <a:spcAft>
                              <a:spcPts val="0"/>
                            </a:spcAft>
                          </a:pPr>
                          <a:r>
                            <a:rPr lang="en-US" sz="2800" kern="100">
                              <a:effectLst/>
                            </a:rPr>
                            <a:t>B</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8.67</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3.57</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2.43</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21.04</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51.05</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extLst>
                      <a:ext uri="{0D108BD9-81ED-4DB2-BD59-A6C34878D82A}">
                        <a16:rowId xmlns:a16="http://schemas.microsoft.com/office/drawing/2014/main" val="1945942061"/>
                      </a:ext>
                    </a:extLst>
                  </a:tr>
                  <a:tr h="553720">
                    <a:tc>
                      <a:txBody>
                        <a:bodyPr/>
                        <a:lstStyle/>
                        <a:p>
                          <a:pPr algn="ctr">
                            <a:spcAft>
                              <a:spcPts val="0"/>
                            </a:spcAft>
                          </a:pPr>
                          <a:r>
                            <a:rPr lang="en-US" sz="2800" kern="100">
                              <a:effectLst/>
                            </a:rPr>
                            <a:t>C</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14.00</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7.16</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1.96</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27.40</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53.61</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extLst>
                      <a:ext uri="{0D108BD9-81ED-4DB2-BD59-A6C34878D82A}">
                        <a16:rowId xmlns:a16="http://schemas.microsoft.com/office/drawing/2014/main" val="690667785"/>
                      </a:ext>
                    </a:extLst>
                  </a:tr>
                  <a:tr h="553720">
                    <a:tc>
                      <a:txBody>
                        <a:bodyPr/>
                        <a:lstStyle/>
                        <a:p>
                          <a:pPr algn="ctr">
                            <a:spcAft>
                              <a:spcPts val="0"/>
                            </a:spcAft>
                          </a:pPr>
                          <a:r>
                            <a:rPr lang="en-US" sz="2800" kern="100">
                              <a:effectLst/>
                            </a:rPr>
                            <a:t>D</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24.67</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16.69</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1.48</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a:effectLst/>
                            </a:rPr>
                            <a:t>36.46</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tc>
                      <a:txBody>
                        <a:bodyPr/>
                        <a:lstStyle/>
                        <a:p>
                          <a:pPr algn="ctr">
                            <a:spcAft>
                              <a:spcPts val="0"/>
                            </a:spcAft>
                          </a:pPr>
                          <a:r>
                            <a:rPr lang="en-US" sz="2800" kern="100" dirty="0">
                              <a:effectLst/>
                            </a:rPr>
                            <a:t>53.89</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63500" marT="63500" marB="63500"/>
                    </a:tc>
                    <a:extLst>
                      <a:ext uri="{0D108BD9-81ED-4DB2-BD59-A6C34878D82A}">
                        <a16:rowId xmlns:a16="http://schemas.microsoft.com/office/drawing/2014/main" val="1420396406"/>
                      </a:ext>
                    </a:extLst>
                  </a:tr>
                </a:tbl>
              </a:graphicData>
            </a:graphic>
          </p:graphicFrame>
        </mc:Fallback>
      </mc:AlternateContent>
      <p:sp>
        <p:nvSpPr>
          <p:cNvPr id="6" name="矩形 5"/>
          <p:cNvSpPr/>
          <p:nvPr/>
        </p:nvSpPr>
        <p:spPr>
          <a:xfrm>
            <a:off x="200932" y="165856"/>
            <a:ext cx="2375715" cy="646331"/>
          </a:xfrm>
          <a:prstGeom prst="rect">
            <a:avLst/>
          </a:prstGeom>
        </p:spPr>
        <p:txBody>
          <a:bodyPr wrap="none">
            <a:spAutoFit/>
          </a:bodyPr>
          <a:lstStyle/>
          <a:p>
            <a:r>
              <a:rPr lang="en-US" altLang="zh-TW" sz="3600" b="1" dirty="0">
                <a:solidFill>
                  <a:srgbClr val="0070C0"/>
                </a:solidFill>
                <a:latin typeface="Arial" panose="020B0604020202020204" pitchFamily="34" charset="0"/>
                <a:ea typeface="微軟正黑體" panose="020B0604030504040204" pitchFamily="34" charset="-120"/>
                <a:cs typeface="Arial" panose="020B0604020202020204" pitchFamily="34" charset="0"/>
              </a:rPr>
              <a:t>BACON</a:t>
            </a:r>
            <a:r>
              <a:rPr lang="en-US" altLang="zh-TW" sz="3600" b="1" dirty="0" smtClean="0">
                <a:solidFill>
                  <a:srgbClr val="0070C0"/>
                </a:solidFill>
                <a:latin typeface="Arial" panose="020B0604020202020204" pitchFamily="34" charset="0"/>
                <a:ea typeface="微軟正黑體" panose="020B0604030504040204" pitchFamily="34" charset="-120"/>
                <a:cs typeface="Arial" panose="020B0604020202020204" pitchFamily="34" charset="0"/>
              </a:rPr>
              <a:t>.</a:t>
            </a:r>
            <a:r>
              <a:rPr lang="zh-TW" altLang="en-US" sz="3600" b="1" dirty="0" smtClean="0">
                <a:solidFill>
                  <a:srgbClr val="0070C0"/>
                </a:solidFill>
                <a:latin typeface="Arial" panose="020B0604020202020204" pitchFamily="34" charset="0"/>
                <a:ea typeface="微軟正黑體" panose="020B0604030504040204" pitchFamily="34" charset="-120"/>
                <a:cs typeface="Arial" panose="020B0604020202020204" pitchFamily="34" charset="0"/>
              </a:rPr>
              <a:t> </a:t>
            </a:r>
            <a:r>
              <a:rPr lang="en-US" altLang="zh-TW" sz="3600" b="1" dirty="0" smtClean="0">
                <a:solidFill>
                  <a:srgbClr val="0070C0"/>
                </a:solidFill>
                <a:latin typeface="Arial" panose="020B0604020202020204" pitchFamily="34" charset="0"/>
                <a:ea typeface="微軟正黑體" panose="020B0604030504040204" pitchFamily="34" charset="-120"/>
                <a:cs typeface="Arial" panose="020B0604020202020204" pitchFamily="34" charset="0"/>
              </a:rPr>
              <a:t>3</a:t>
            </a:r>
            <a:endParaRPr lang="zh-TW" altLang="en-US" sz="3600" b="1" dirty="0">
              <a:solidFill>
                <a:srgbClr val="0070C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 name="矩形 6"/>
          <p:cNvSpPr/>
          <p:nvPr/>
        </p:nvSpPr>
        <p:spPr>
          <a:xfrm>
            <a:off x="200932" y="4637138"/>
            <a:ext cx="8680601" cy="646331"/>
          </a:xfrm>
          <a:prstGeom prst="rect">
            <a:avLst/>
          </a:prstGeom>
        </p:spPr>
        <p:txBody>
          <a:bodyPr wrap="square">
            <a:spAutoFit/>
          </a:bodyPr>
          <a:lstStyle/>
          <a:p>
            <a:pPr lvl="0" eaLnBrk="0" fontAlgn="base" hangingPunct="0">
              <a:spcBef>
                <a:spcPct val="0"/>
              </a:spcBef>
              <a:spcAft>
                <a:spcPct val="0"/>
              </a:spcAft>
            </a:pPr>
            <a:r>
              <a:rPr lang="en-US" altLang="zh-TW" dirty="0" smtClean="0">
                <a:latin typeface="Times New Roman" panose="02020603050405020304" pitchFamily="18" charset="0"/>
                <a:cs typeface="Times New Roman" panose="02020603050405020304" pitchFamily="18" charset="0"/>
              </a:rPr>
              <a:t>Langley</a:t>
            </a:r>
            <a:r>
              <a:rPr lang="en-US" altLang="zh-TW" dirty="0">
                <a:latin typeface="Times New Roman" panose="02020603050405020304" pitchFamily="18" charset="0"/>
                <a:cs typeface="Times New Roman" panose="02020603050405020304" pitchFamily="18" charset="0"/>
              </a:rPr>
              <a:t>, P. Rediscovering physics with BACON.3. Proceedings of </a:t>
            </a:r>
            <a:r>
              <a:rPr lang="en-US" altLang="zh-TW" dirty="0" err="1" smtClean="0">
                <a:latin typeface="Times New Roman" panose="02020603050405020304" pitchFamily="18" charset="0"/>
                <a:cs typeface="Times New Roman" panose="02020603050405020304" pitchFamily="18" charset="0"/>
              </a:rPr>
              <a:t>ional</a:t>
            </a:r>
            <a:r>
              <a:rPr lang="en-US" altLang="zh-TW" dirty="0" smtClean="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Joint Conference on Artificial Intelligence, 1979, 505-507.</a:t>
            </a:r>
            <a:r>
              <a:rPr lang="en-US" altLang="zh-TW" sz="800" dirty="0"/>
              <a:t> </a:t>
            </a:r>
            <a:endParaRPr lang="en-US" altLang="zh-TW" sz="2800" dirty="0">
              <a:latin typeface="Arial" panose="020B0604020202020204" pitchFamily="34" charset="0"/>
            </a:endParaRPr>
          </a:p>
        </p:txBody>
      </p:sp>
      <p:sp>
        <p:nvSpPr>
          <p:cNvPr id="9" name="矩形 8"/>
          <p:cNvSpPr/>
          <p:nvPr/>
        </p:nvSpPr>
        <p:spPr>
          <a:xfrm>
            <a:off x="200932" y="728495"/>
            <a:ext cx="3980577" cy="584775"/>
          </a:xfrm>
          <a:prstGeom prst="rect">
            <a:avLst/>
          </a:prstGeom>
        </p:spPr>
        <p:txBody>
          <a:bodyPr wrap="none">
            <a:spAutoFit/>
          </a:bodyPr>
          <a:lstStyle/>
          <a:p>
            <a:pPr lvl="0" eaLnBrk="0" fontAlgn="base" hangingPunct="0">
              <a:spcBef>
                <a:spcPct val="0"/>
              </a:spcBef>
              <a:spcAft>
                <a:spcPct val="0"/>
              </a:spcAft>
            </a:pPr>
            <a:r>
              <a:rPr lang="zh-TW" altLang="zh-TW" sz="3200" b="1" dirty="0">
                <a:latin typeface="微軟正黑體" panose="020B0604030504040204" pitchFamily="34" charset="-120"/>
                <a:ea typeface="微軟正黑體" panose="020B0604030504040204" pitchFamily="34" charset="-120"/>
                <a:cs typeface="Times New Roman" panose="02020603050405020304" pitchFamily="18" charset="0"/>
              </a:rPr>
              <a:t>克卜勒行星運動定律</a:t>
            </a:r>
            <a:r>
              <a:rPr lang="en-US" altLang="zh-TW" sz="3200" b="1" dirty="0">
                <a:latin typeface="微軟正黑體" panose="020B0604030504040204" pitchFamily="34" charset="-120"/>
                <a:ea typeface="微軟正黑體" panose="020B0604030504040204" pitchFamily="34" charset="-120"/>
                <a:cs typeface="Times New Roman" panose="02020603050405020304" pitchFamily="18" charset="0"/>
              </a:rPr>
              <a:t> </a:t>
            </a:r>
            <a:endParaRPr lang="en-US" altLang="zh-TW" sz="32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32541896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1.bp.blogspot.com/-CJDEQQTBZ7o/XT-cPeE6aSI/AAAAAAAAEaM/WcgcSd_c8KQaAVgvgre4MWs7U8Ha1KZPwCLcBGAs/s1600/fig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234" y="1035555"/>
            <a:ext cx="5566883" cy="5731546"/>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477162" y="275103"/>
            <a:ext cx="4698722" cy="584775"/>
          </a:xfrm>
          <a:prstGeom prst="rect">
            <a:avLst/>
          </a:prstGeom>
        </p:spPr>
        <p:txBody>
          <a:bodyPr wrap="none">
            <a:spAutoFit/>
          </a:bodyPr>
          <a:lstStyle/>
          <a:p>
            <a:r>
              <a:rPr lang="zh-TW" altLang="en-US" sz="3200" b="1" dirty="0">
                <a:solidFill>
                  <a:srgbClr val="0070C0"/>
                </a:solidFill>
                <a:latin typeface="微軟正黑體" panose="020B0604030504040204" pitchFamily="34" charset="-120"/>
                <a:ea typeface="微軟正黑體" panose="020B0604030504040204" pitchFamily="34" charset="-120"/>
              </a:rPr>
              <a:t>電漿子共振腔的顯色效果</a:t>
            </a:r>
          </a:p>
        </p:txBody>
      </p:sp>
    </p:spTree>
    <p:extLst>
      <p:ext uri="{BB962C8B-B14F-4D97-AF65-F5344CB8AC3E}">
        <p14:creationId xmlns:p14="http://schemas.microsoft.com/office/powerpoint/2010/main" val="178823180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1.bp.blogspot.com/-62PbM4QaMAY/XT-cRalmxBI/AAAAAAAAEaQ/JBUZyKXTDoU7gIz9j8cVldeLJZwExC8WACLcBGAs/s1600/fi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75" y="342900"/>
            <a:ext cx="8867775" cy="620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71712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1.bp.blogspot.com/-tW4wcJc8B9o/XT-cS8Ni4bI/AAAAAAAAEag/PwgnAk8JOwMNry-ItmfigQP0zhhpLwOqgCLcBGAs/s1600/fig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75" y="1023937"/>
            <a:ext cx="7191375" cy="5467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15077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266" y="459400"/>
            <a:ext cx="7990361" cy="5992771"/>
          </a:xfrm>
          <a:prstGeom prst="rect">
            <a:avLst/>
          </a:prstGeom>
        </p:spPr>
      </p:pic>
      <p:sp>
        <p:nvSpPr>
          <p:cNvPr id="7" name="文字方塊 6"/>
          <p:cNvSpPr txBox="1"/>
          <p:nvPr/>
        </p:nvSpPr>
        <p:spPr>
          <a:xfrm>
            <a:off x="7422736" y="6033458"/>
            <a:ext cx="100540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翁韶君攝</a:t>
            </a:r>
            <a:endParaRPr kumimoji="0" lang="zh-TW" altLang="en-US"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41141995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bp.blogspot.com/-vH2si1tpoE8/Uj2F95H4XYI/AAAAAAAAAnY/OdFfaXxjxjI/s1600/Wilson+Alwyn+Bentl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294" y="423787"/>
            <a:ext cx="2590507" cy="218466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935706" y="423787"/>
            <a:ext cx="58652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Wilson </a:t>
            </a:r>
            <a:r>
              <a:rPr kumimoji="0" lang="en-US" altLang="zh-TW" sz="2800" b="1" i="0" u="none" strike="noStrike" kern="1200" cap="none" spc="0" normalizeH="0" baseline="0" noProof="0" dirty="0" err="1">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Alwyn</a:t>
            </a:r>
            <a:r>
              <a:rPr kumimoji="0" lang="en-US" altLang="zh-TW" sz="2800" b="1"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en-US" altLang="zh-TW" sz="2800" b="1" i="0" u="none" strike="noStrike" kern="1200" cap="none" spc="0" normalizeH="0" baseline="0" noProof="0" dirty="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Bentley</a:t>
            </a:r>
            <a:r>
              <a:rPr kumimoji="0" lang="en-US" altLang="zh-TW" sz="2800" b="1"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(1865-1931)</a:t>
            </a:r>
            <a:endParaRPr kumimoji="0" lang="zh-TW" altLang="en-US" sz="2800" b="1"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1028" name="Picture 4" descr="http://3.bp.blogspot.com/-NzL3_4P1Xcs/Uj2GCCRt64I/AAAAAAAAAno/qG8AVpdj6aE/s1600/Wilson+Alwyn+Bentley%25E7%259A%2584%25E9%259B%25AA%25E8%258A%25B1%25E7%2585%25A7%25E7%2589%25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3338" y="1768962"/>
            <a:ext cx="5763060" cy="45067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1.bp.blogspot.com/-K2DNlWSjKrg/Uj2F_yZ1-VI/AAAAAAAAAng/bSEHdXoUvLc/s1600/Wilson+Alwyn+Bentley%25E7%259A%2584%25E6%259B%25B8%252C+%25E8%25B6%2585%25E9%2581%258E2400%25E5%25BC%25B5%25E9%259B%25AA%25E8%258A%25B1%25E7%2585%25A7%25E7%2589%258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294" y="2695076"/>
            <a:ext cx="2989542" cy="3837927"/>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3253338" y="1096374"/>
            <a:ext cx="349967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222222"/>
                </a:solidFill>
                <a:effectLst/>
                <a:uLnTx/>
                <a:uFillTx/>
                <a:latin typeface="Arial" panose="020B0604020202020204" pitchFamily="34" charset="0"/>
                <a:ea typeface="微軟正黑體" panose="020B0604030504040204" pitchFamily="34" charset="-120"/>
                <a:cs typeface="Arial" panose="020B0604020202020204" pitchFamily="34" charset="0"/>
              </a:rPr>
              <a:t>超過</a:t>
            </a:r>
            <a:r>
              <a:rPr kumimoji="0" lang="en-US" altLang="zh-TW" sz="2800" b="0" i="0" u="none" strike="noStrike" kern="1200" cap="none" spc="0" normalizeH="0" baseline="0" noProof="0" dirty="0">
                <a:ln>
                  <a:noFill/>
                </a:ln>
                <a:solidFill>
                  <a:srgbClr val="222222"/>
                </a:solidFill>
                <a:effectLst/>
                <a:uLnTx/>
                <a:uFillTx/>
                <a:latin typeface="Arial" panose="020B0604020202020204" pitchFamily="34" charset="0"/>
                <a:ea typeface="微軟正黑體" panose="020B0604030504040204" pitchFamily="34" charset="-120"/>
                <a:cs typeface="Arial" panose="020B0604020202020204" pitchFamily="34" charset="0"/>
              </a:rPr>
              <a:t>2400</a:t>
            </a:r>
            <a:r>
              <a:rPr kumimoji="0" lang="zh-TW" altLang="en-US" sz="2800" b="0" i="0" u="none" strike="noStrike" kern="1200" cap="none" spc="0" normalizeH="0" baseline="0" noProof="0" dirty="0">
                <a:ln>
                  <a:noFill/>
                </a:ln>
                <a:solidFill>
                  <a:srgbClr val="222222"/>
                </a:solidFill>
                <a:effectLst/>
                <a:uLnTx/>
                <a:uFillTx/>
                <a:latin typeface="Arial" panose="020B0604020202020204" pitchFamily="34" charset="0"/>
                <a:ea typeface="微軟正黑體" panose="020B0604030504040204" pitchFamily="34" charset="-120"/>
                <a:cs typeface="Arial" panose="020B0604020202020204" pitchFamily="34" charset="0"/>
              </a:rPr>
              <a:t>張雪花照片</a:t>
            </a:r>
            <a:endParaRPr kumimoji="0" lang="zh-TW" altLang="en-US" sz="2800" b="0"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72771399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03300" y="202751"/>
            <a:ext cx="850745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rPr>
              <a:t>中谷 宇吉</a:t>
            </a:r>
            <a:r>
              <a:rPr kumimoji="0" lang="zh-TW" altLang="en-US" sz="2800" b="1" i="0" u="none" strike="noStrike" kern="1200" cap="none" spc="0" normalizeH="0" baseline="0" noProof="0" dirty="0" smtClean="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rPr>
              <a:t>郎</a:t>
            </a:r>
            <a:r>
              <a:rPr kumimoji="0" lang="en-US" altLang="zh-TW" sz="2800" b="1" i="0" u="none" strike="noStrike" kern="1200" cap="none" spc="0" normalizeH="0" baseline="0" noProof="0" dirty="0" smtClean="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rPr>
              <a:t>(</a:t>
            </a:r>
            <a:r>
              <a:rPr kumimoji="0" lang="en-US" altLang="zh-TW" sz="2800" b="1" i="0" u="none" strike="noStrike" kern="1200" cap="none" spc="0" normalizeH="0" baseline="0" noProof="0" dirty="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rPr>
              <a:t>1954</a:t>
            </a:r>
            <a:r>
              <a:rPr kumimoji="0" lang="en-US" altLang="zh-TW" sz="2800" b="1" i="0" u="none" strike="noStrike" kern="1200" cap="none" spc="0" normalizeH="0" baseline="0" noProof="0" dirty="0" smtClean="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rPr>
              <a:t>)</a:t>
            </a:r>
            <a:r>
              <a:rPr kumimoji="0" lang="zh-TW" altLang="en-US" sz="2800" b="1" i="0" u="none" strike="noStrike" kern="1200" cap="none" spc="0" normalizeH="0" baseline="0" noProof="0" dirty="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rPr>
              <a:t>，核子物理學家，日本北海道大學</a:t>
            </a:r>
          </a:p>
        </p:txBody>
      </p:sp>
      <p:pic>
        <p:nvPicPr>
          <p:cNvPr id="2050" name="Picture 2" descr="https://i.ytimg.com/vi/J73PQ8JcigE/maxresdefaul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35" y="725971"/>
            <a:ext cx="2687053" cy="20152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s-media-cache-ak0.pinimg.com/originals/f0/9d/6b/f09d6b131dbe5b0c02ac1f3309886ed2.jpg"/>
          <p:cNvPicPr>
            <a:picLocks noChangeAspect="1" noChangeArrowheads="1"/>
          </p:cNvPicPr>
          <p:nvPr/>
        </p:nvPicPr>
        <p:blipFill rotWithShape="1">
          <a:blip r:embed="rId3">
            <a:extLst>
              <a:ext uri="{28A0092B-C50C-407E-A947-70E740481C1C}">
                <a14:useLocalDpi xmlns:a14="http://schemas.microsoft.com/office/drawing/2010/main" val="0"/>
              </a:ext>
            </a:extLst>
          </a:blip>
          <a:srcRect l="1552" r="1327" b="3273"/>
          <a:stretch/>
        </p:blipFill>
        <p:spPr bwMode="auto">
          <a:xfrm>
            <a:off x="2800952" y="1950679"/>
            <a:ext cx="6275672" cy="4907322"/>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p:cNvSpPr txBox="1"/>
          <p:nvPr/>
        </p:nvSpPr>
        <p:spPr>
          <a:xfrm>
            <a:off x="89029" y="2849078"/>
            <a:ext cx="269817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smtClean="0">
                <a:ln>
                  <a:noFill/>
                </a:ln>
                <a:solidFill>
                  <a:srgbClr val="C00000"/>
                </a:solidFill>
                <a:effectLst/>
                <a:uLnTx/>
                <a:uFillTx/>
                <a:latin typeface="微軟正黑體" panose="020B0604030504040204" pitchFamily="34" charset="-120"/>
                <a:ea typeface="微軟正黑體" panose="020B0604030504040204" pitchFamily="34" charset="-120"/>
                <a:cs typeface="+mn-cs"/>
              </a:rPr>
              <a:t>低溫科學研究所</a:t>
            </a:r>
            <a:endParaRPr kumimoji="0" lang="zh-TW" altLang="en-US" sz="2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6845893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2913" y="164250"/>
            <a:ext cx="886653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rPr>
              <a:t>Kenneth G. </a:t>
            </a:r>
            <a:r>
              <a:rPr kumimoji="0" lang="en-US" altLang="zh-TW" sz="2800" b="1" i="0" u="none" strike="noStrike" kern="1200" cap="none" spc="0" normalizeH="0" baseline="0" noProof="0" dirty="0" err="1" smtClean="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rPr>
              <a:t>Libbrecht</a:t>
            </a:r>
            <a:r>
              <a:rPr kumimoji="0" lang="zh-TW" altLang="en-US" sz="2800" b="1" i="0" u="none" strike="noStrike" kern="1200" cap="none" spc="0" normalizeH="0" baseline="0" noProof="0" dirty="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rPr>
              <a:t>，天文</a:t>
            </a:r>
            <a:r>
              <a:rPr kumimoji="0" lang="zh-TW" altLang="en-US" sz="2800" b="1" i="0" u="none" strike="noStrike" kern="1200" cap="none" spc="0" normalizeH="0" baseline="0" noProof="0" dirty="0" smtClean="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rPr>
              <a:t>物理學家，加州理工學院</a:t>
            </a:r>
            <a:endParaRPr kumimoji="0" lang="zh-TW" altLang="en-US" sz="2800" b="1" i="0" u="none" strike="noStrike" kern="1200" cap="none" spc="0" normalizeH="0" baseline="0" noProof="0" dirty="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5" name="矩形 4"/>
          <p:cNvSpPr/>
          <p:nvPr/>
        </p:nvSpPr>
        <p:spPr>
          <a:xfrm>
            <a:off x="222913" y="687470"/>
            <a:ext cx="644739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 2003年起出過7本關於</a:t>
            </a:r>
            <a:r>
              <a:rPr kumimoji="0" lang="zh-TW" altLang="en-US" sz="2400" b="0" i="0" u="none" strike="noStrike" kern="1200" cap="none" spc="0" normalizeH="0" baseline="0" noProof="0" dirty="0" smtClean="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雪花的</a:t>
            </a:r>
            <a:r>
              <a:rPr kumimoji="0" lang="zh-TW" altLang="en-US" sz="2400" b="0"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專書</a:t>
            </a:r>
          </a:p>
        </p:txBody>
      </p:sp>
      <p:pic>
        <p:nvPicPr>
          <p:cNvPr id="3074" name="Picture 2" descr="http://www.snowcrystals.com/guide/twel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12" y="1556851"/>
            <a:ext cx="9134788" cy="4430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0240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m1.ablwang.com/uploadfile/2015/0110/20150110094436632.jpg"/>
          <p:cNvPicPr>
            <a:picLocks noChangeAspect="1" noChangeArrowheads="1"/>
          </p:cNvPicPr>
          <p:nvPr/>
        </p:nvPicPr>
        <p:blipFill rotWithShape="1">
          <a:blip r:embed="rId2">
            <a:extLst>
              <a:ext uri="{28A0092B-C50C-407E-A947-70E740481C1C}">
                <a14:useLocalDpi xmlns:a14="http://schemas.microsoft.com/office/drawing/2010/main" val="0"/>
              </a:ext>
            </a:extLst>
          </a:blip>
          <a:srcRect l="3585" t="13256" r="22359" b="16127"/>
          <a:stretch/>
        </p:blipFill>
        <p:spPr bwMode="auto">
          <a:xfrm>
            <a:off x="1749669" y="2286105"/>
            <a:ext cx="5688624" cy="3613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78045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23163</TotalTime>
  <Words>700</Words>
  <Application>Microsoft Office PowerPoint</Application>
  <PresentationFormat>如螢幕大小 (4:3)</PresentationFormat>
  <Paragraphs>158</Paragraphs>
  <Slides>47</Slides>
  <Notes>7</Notes>
  <HiddenSlides>0</HiddenSlides>
  <MMClips>1</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47</vt:i4>
      </vt:variant>
    </vt:vector>
  </HeadingPairs>
  <TitlesOfParts>
    <vt:vector size="56" baseType="lpstr">
      <vt:lpstr>Arial Unicode MS</vt:lpstr>
      <vt:lpstr>微軟正黑體</vt:lpstr>
      <vt:lpstr>新細明體</vt:lpstr>
      <vt:lpstr>標楷體</vt:lpstr>
      <vt:lpstr>Arial</vt:lpstr>
      <vt:lpstr>Calibri</vt:lpstr>
      <vt:lpstr>Calibri Light</vt:lpstr>
      <vt:lpstr>Times New Roman</vt:lpstr>
      <vt:lpstr>Office 佈景主題</vt:lpstr>
      <vt:lpstr>現代科學家的日常 穿梭現實與程式碼的探究與實作</vt:lpstr>
      <vt:lpstr>PowerPoint 簡報</vt:lpstr>
      <vt:lpstr>什麼是科學?</vt:lpstr>
      <vt:lpstr>科學為什麼出現?</vt:lpstr>
      <vt:lpstr>PowerPoint 簡報</vt:lpstr>
      <vt:lpstr>PowerPoint 簡報</vt:lpstr>
      <vt:lpstr>PowerPoint 簡報</vt:lpstr>
      <vt:lpstr>PowerPoint 簡報</vt:lpstr>
      <vt:lpstr>PowerPoint 簡報</vt:lpstr>
      <vt:lpstr>一寸長，一寸強</vt:lpstr>
      <vt:lpstr>原始壁畫</vt:lpstr>
      <vt:lpstr>PowerPoint 簡報</vt:lpstr>
      <vt:lpstr>科學為什麼出現?</vt:lpstr>
      <vt:lpstr>PowerPoint 簡報</vt:lpstr>
      <vt:lpstr>PowerPoint 簡報</vt:lpstr>
      <vt:lpstr>PowerPoint 簡報</vt:lpstr>
      <vt:lpstr>科學的歷程/方法</vt:lpstr>
      <vt:lpstr>PowerPoint 簡報</vt:lpstr>
      <vt:lpstr>PowerPoint 簡報</vt:lpstr>
      <vt:lpstr>PowerPoint 簡報</vt:lpstr>
      <vt:lpstr>PowerPoint 簡報</vt:lpstr>
      <vt:lpstr>理論與實驗有甚麼不同?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理論家與實驗家不同點</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自然科學探究與實作   ─教師角色與與現場實踐</dc:title>
  <dc:creator>Chen</dc:creator>
  <cp:lastModifiedBy>Chen</cp:lastModifiedBy>
  <cp:revision>165</cp:revision>
  <dcterms:created xsi:type="dcterms:W3CDTF">2017-09-01T03:05:19Z</dcterms:created>
  <dcterms:modified xsi:type="dcterms:W3CDTF">2021-11-23T08:23:23Z</dcterms:modified>
</cp:coreProperties>
</file>